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23" r:id="rId3"/>
    <p:sldId id="283" r:id="rId4"/>
    <p:sldId id="257" r:id="rId5"/>
    <p:sldId id="282" r:id="rId6"/>
    <p:sldId id="258" r:id="rId7"/>
    <p:sldId id="259" r:id="rId8"/>
    <p:sldId id="260" r:id="rId9"/>
    <p:sldId id="261" r:id="rId10"/>
    <p:sldId id="290" r:id="rId11"/>
    <p:sldId id="291" r:id="rId12"/>
    <p:sldId id="284" r:id="rId13"/>
    <p:sldId id="289" r:id="rId14"/>
    <p:sldId id="285" r:id="rId15"/>
    <p:sldId id="286" r:id="rId16"/>
    <p:sldId id="287" r:id="rId17"/>
    <p:sldId id="288" r:id="rId18"/>
    <p:sldId id="293" r:id="rId19"/>
    <p:sldId id="292" r:id="rId20"/>
    <p:sldId id="295" r:id="rId21"/>
    <p:sldId id="294" r:id="rId22"/>
    <p:sldId id="296" r:id="rId23"/>
    <p:sldId id="297"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98" r:id="rId38"/>
    <p:sldId id="299" r:id="rId39"/>
    <p:sldId id="300" r:id="rId40"/>
    <p:sldId id="275" r:id="rId41"/>
    <p:sldId id="276" r:id="rId42"/>
    <p:sldId id="277" r:id="rId43"/>
    <p:sldId id="278" r:id="rId44"/>
    <p:sldId id="279" r:id="rId45"/>
    <p:sldId id="280" r:id="rId46"/>
    <p:sldId id="281" r:id="rId47"/>
    <p:sldId id="301" r:id="rId48"/>
    <p:sldId id="302" r:id="rId49"/>
    <p:sldId id="303" r:id="rId50"/>
    <p:sldId id="304" r:id="rId51"/>
    <p:sldId id="305" r:id="rId52"/>
    <p:sldId id="306" r:id="rId53"/>
    <p:sldId id="307" r:id="rId54"/>
    <p:sldId id="309" r:id="rId55"/>
    <p:sldId id="310" r:id="rId56"/>
    <p:sldId id="311" r:id="rId57"/>
    <p:sldId id="312" r:id="rId58"/>
    <p:sldId id="313" r:id="rId59"/>
    <p:sldId id="315" r:id="rId60"/>
    <p:sldId id="308" r:id="rId61"/>
    <p:sldId id="314" r:id="rId62"/>
    <p:sldId id="320" r:id="rId63"/>
    <p:sldId id="317" r:id="rId64"/>
    <p:sldId id="318" r:id="rId65"/>
    <p:sldId id="319" r:id="rId66"/>
    <p:sldId id="321" r:id="rId67"/>
    <p:sldId id="324" r:id="rId68"/>
    <p:sldId id="322"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autoAdjust="0"/>
    <p:restoredTop sz="94660"/>
  </p:normalViewPr>
  <p:slideViewPr>
    <p:cSldViewPr snapToGrid="0">
      <p:cViewPr varScale="1">
        <p:scale>
          <a:sx n="68" d="100"/>
          <a:sy n="68" d="100"/>
        </p:scale>
        <p:origin x="8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11-03-2025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448FE8D-309F-4F99-A110-1B35E96106DF}" type="slidenum">
              <a:rPr lang="en-IN" smtClean="0"/>
              <a:t>‹#›</a:t>
            </a:fld>
            <a:endParaRPr lang="en-IN"/>
          </a:p>
        </p:txBody>
      </p:sp>
    </p:spTree>
    <p:extLst>
      <p:ext uri="{BB962C8B-B14F-4D97-AF65-F5344CB8AC3E}">
        <p14:creationId xmlns:p14="http://schemas.microsoft.com/office/powerpoint/2010/main" val="111382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11-03-2025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18242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11-03-2025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601360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11-03-2025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4332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FC3DE34-A652-4C2D-92AB-E60B80B97EF0}" type="datetimeFigureOut">
              <a:rPr lang="en-IN" smtClean="0"/>
              <a:t>11-03-2025</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448FE8D-309F-4F99-A110-1B35E96106DF}" type="slidenum">
              <a:rPr lang="en-IN" smtClean="0"/>
              <a:t>‹#›</a:t>
            </a:fld>
            <a:endParaRPr lang="en-IN"/>
          </a:p>
        </p:txBody>
      </p:sp>
    </p:spTree>
    <p:extLst>
      <p:ext uri="{BB962C8B-B14F-4D97-AF65-F5344CB8AC3E}">
        <p14:creationId xmlns:p14="http://schemas.microsoft.com/office/powerpoint/2010/main" val="4773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3DE34-A652-4C2D-92AB-E60B80B97EF0}" type="datetimeFigureOut">
              <a:rPr lang="en-IN" smtClean="0"/>
              <a:t>11-03-2025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644518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C3DE34-A652-4C2D-92AB-E60B80B97EF0}" type="datetimeFigureOut">
              <a:rPr lang="en-IN" smtClean="0"/>
              <a:t>11-03-2025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85689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C3DE34-A652-4C2D-92AB-E60B80B97EF0}" type="datetimeFigureOut">
              <a:rPr lang="en-IN" smtClean="0"/>
              <a:t>11-03-2025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36936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C3DE34-A652-4C2D-92AB-E60B80B97EF0}" type="datetimeFigureOut">
              <a:rPr lang="en-IN" smtClean="0"/>
              <a:t>11-03-2025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91961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3DE34-A652-4C2D-92AB-E60B80B97EF0}" type="datetimeFigureOut">
              <a:rPr lang="en-IN" smtClean="0"/>
              <a:t>11-03-2025</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318828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3DE34-A652-4C2D-92AB-E60B80B97EF0}" type="datetimeFigureOut">
              <a:rPr lang="en-IN" smtClean="0"/>
              <a:t>11-03-2025</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113497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FC3DE34-A652-4C2D-92AB-E60B80B97EF0}" type="datetimeFigureOut">
              <a:rPr lang="en-IN" smtClean="0"/>
              <a:t>11-03-2025</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448FE8D-309F-4F99-A110-1B35E96106DF}" type="slidenum">
              <a:rPr lang="en-IN" smtClean="0"/>
              <a:t>‹#›</a:t>
            </a:fld>
            <a:endParaRPr lang="en-IN"/>
          </a:p>
        </p:txBody>
      </p:sp>
    </p:spTree>
    <p:extLst>
      <p:ext uri="{BB962C8B-B14F-4D97-AF65-F5344CB8AC3E}">
        <p14:creationId xmlns:p14="http://schemas.microsoft.com/office/powerpoint/2010/main" val="17825717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4E40FA-61C9-32A8-5540-2DF8728B69C4}"/>
              </a:ext>
            </a:extLst>
          </p:cNvPr>
          <p:cNvSpPr>
            <a:spLocks noGrp="1"/>
          </p:cNvSpPr>
          <p:nvPr>
            <p:ph type="ctrTitle"/>
          </p:nvPr>
        </p:nvSpPr>
        <p:spPr/>
        <p:txBody>
          <a:bodyPr/>
          <a:lstStyle/>
          <a:p>
            <a:r>
              <a:rPr lang="en-US" dirty="0"/>
              <a:t>       Project-1</a:t>
            </a:r>
            <a:endParaRPr lang="en-IN" dirty="0"/>
          </a:p>
        </p:txBody>
      </p:sp>
      <p:sp>
        <p:nvSpPr>
          <p:cNvPr id="4" name="Subtitle 3">
            <a:extLst>
              <a:ext uri="{FF2B5EF4-FFF2-40B4-BE49-F238E27FC236}">
                <a16:creationId xmlns:a16="http://schemas.microsoft.com/office/drawing/2014/main" id="{026B59C6-176F-7972-B755-3BAA7BB37A20}"/>
              </a:ext>
            </a:extLst>
          </p:cNvPr>
          <p:cNvSpPr>
            <a:spLocks noGrp="1"/>
          </p:cNvSpPr>
          <p:nvPr>
            <p:ph type="subTitle" idx="1"/>
          </p:nvPr>
        </p:nvSpPr>
        <p:spPr>
          <a:xfrm>
            <a:off x="8724275" y="5425777"/>
            <a:ext cx="3467724" cy="1069848"/>
          </a:xfrm>
        </p:spPr>
        <p:txBody>
          <a:bodyPr/>
          <a:lstStyle/>
          <a:p>
            <a:r>
              <a:rPr lang="en-US" dirty="0"/>
              <a:t>Created By</a:t>
            </a:r>
          </a:p>
          <a:p>
            <a:r>
              <a:rPr lang="en-US" dirty="0"/>
              <a:t>                   P.PRASANTH</a:t>
            </a:r>
            <a:endParaRPr lang="en-IN" dirty="0"/>
          </a:p>
        </p:txBody>
      </p:sp>
      <p:graphicFrame>
        <p:nvGraphicFramePr>
          <p:cNvPr id="5" name="Table 4">
            <a:extLst>
              <a:ext uri="{FF2B5EF4-FFF2-40B4-BE49-F238E27FC236}">
                <a16:creationId xmlns:a16="http://schemas.microsoft.com/office/drawing/2014/main" id="{75AE94E5-3DD3-B60F-9C10-0BE1589893F6}"/>
              </a:ext>
            </a:extLst>
          </p:cNvPr>
          <p:cNvGraphicFramePr>
            <a:graphicFrameLocks noGrp="1"/>
          </p:cNvGraphicFramePr>
          <p:nvPr>
            <p:extLst>
              <p:ext uri="{D42A27DB-BD31-4B8C-83A1-F6EECF244321}">
                <p14:modId xmlns:p14="http://schemas.microsoft.com/office/powerpoint/2010/main" val="1059334116"/>
              </p:ext>
            </p:extLst>
          </p:nvPr>
        </p:nvGraphicFramePr>
        <p:xfrm>
          <a:off x="511913" y="4796852"/>
          <a:ext cx="7747666" cy="1492415"/>
        </p:xfrm>
        <a:graphic>
          <a:graphicData uri="http://schemas.openxmlformats.org/drawingml/2006/table">
            <a:tbl>
              <a:tblPr firstRow="1" bandRow="1">
                <a:tableStyleId>{5C22544A-7EE6-4342-B048-85BDC9FD1C3A}</a:tableStyleId>
              </a:tblPr>
              <a:tblGrid>
                <a:gridCol w="7747666">
                  <a:extLst>
                    <a:ext uri="{9D8B030D-6E8A-4147-A177-3AD203B41FA5}">
                      <a16:colId xmlns:a16="http://schemas.microsoft.com/office/drawing/2014/main" val="966159271"/>
                    </a:ext>
                  </a:extLst>
                </a:gridCol>
              </a:tblGrid>
              <a:tr h="1492415">
                <a:tc>
                  <a:txBody>
                    <a:bodyPr/>
                    <a:lstStyle/>
                    <a:p>
                      <a:r>
                        <a:rPr lang="en-US" dirty="0">
                          <a:solidFill>
                            <a:schemeClr val="tx1">
                              <a:lumMod val="65000"/>
                              <a:lumOff val="35000"/>
                            </a:schemeClr>
                          </a:solidFill>
                        </a:rPr>
                        <a:t>STARTED ON :20/02/2025</a:t>
                      </a:r>
                    </a:p>
                    <a:p>
                      <a:endParaRPr lang="en-IN" dirty="0">
                        <a:solidFill>
                          <a:schemeClr val="tx1">
                            <a:lumMod val="65000"/>
                            <a:lumOff val="35000"/>
                          </a:schemeClr>
                        </a:solidFill>
                      </a:endParaRPr>
                    </a:p>
                    <a:p>
                      <a:r>
                        <a:rPr lang="en-IN" dirty="0">
                          <a:solidFill>
                            <a:schemeClr val="tx1">
                              <a:lumMod val="65000"/>
                              <a:lumOff val="35000"/>
                            </a:schemeClr>
                          </a:solidFill>
                        </a:rPr>
                        <a:t>                                                          </a:t>
                      </a:r>
                    </a:p>
                    <a:p>
                      <a:r>
                        <a:rPr lang="en-IN" dirty="0">
                          <a:solidFill>
                            <a:schemeClr val="tx1">
                              <a:lumMod val="65000"/>
                              <a:lumOff val="35000"/>
                            </a:schemeClr>
                          </a:solidFill>
                        </a:rPr>
                        <a:t>ENDED ON :21/02/2025</a:t>
                      </a:r>
                      <a:endParaRPr lang="en-US" dirty="0">
                        <a:solidFill>
                          <a:schemeClr val="tx1">
                            <a:lumMod val="65000"/>
                            <a:lumOff val="35000"/>
                          </a:schemeClr>
                        </a:solidFill>
                      </a:endParaRPr>
                    </a:p>
                  </a:txBody>
                  <a:tcPr>
                    <a:solidFill>
                      <a:schemeClr val="bg2"/>
                    </a:solidFill>
                  </a:tcPr>
                </a:tc>
                <a:extLst>
                  <a:ext uri="{0D108BD9-81ED-4DB2-BD59-A6C34878D82A}">
                    <a16:rowId xmlns:a16="http://schemas.microsoft.com/office/drawing/2014/main" val="2314493744"/>
                  </a:ext>
                </a:extLst>
              </a:tr>
            </a:tbl>
          </a:graphicData>
        </a:graphic>
      </p:graphicFrame>
    </p:spTree>
    <p:extLst>
      <p:ext uri="{BB962C8B-B14F-4D97-AF65-F5344CB8AC3E}">
        <p14:creationId xmlns:p14="http://schemas.microsoft.com/office/powerpoint/2010/main" val="2868190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D0976A-F436-D838-C45F-05AD8D15EE9E}"/>
              </a:ext>
            </a:extLst>
          </p:cNvPr>
          <p:cNvSpPr>
            <a:spLocks noGrp="1"/>
          </p:cNvSpPr>
          <p:nvPr>
            <p:ph type="ctrTitle"/>
          </p:nvPr>
        </p:nvSpPr>
        <p:spPr/>
        <p:txBody>
          <a:bodyPr/>
          <a:lstStyle/>
          <a:p>
            <a:r>
              <a:rPr lang="en-US" dirty="0"/>
              <a:t>       Docker </a:t>
            </a:r>
            <a:endParaRPr lang="en-IN" dirty="0"/>
          </a:p>
        </p:txBody>
      </p:sp>
    </p:spTree>
    <p:extLst>
      <p:ext uri="{BB962C8B-B14F-4D97-AF65-F5344CB8AC3E}">
        <p14:creationId xmlns:p14="http://schemas.microsoft.com/office/powerpoint/2010/main" val="394782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91332D-0E30-879F-DE89-EA7AC4BCE91D}"/>
              </a:ext>
            </a:extLst>
          </p:cNvPr>
          <p:cNvPicPr>
            <a:picLocks noChangeAspect="1"/>
          </p:cNvPicPr>
          <p:nvPr/>
        </p:nvPicPr>
        <p:blipFill>
          <a:blip r:embed="rId2"/>
          <a:stretch>
            <a:fillRect/>
          </a:stretch>
        </p:blipFill>
        <p:spPr>
          <a:xfrm>
            <a:off x="1274164" y="299803"/>
            <a:ext cx="9668656" cy="6235908"/>
          </a:xfrm>
          <a:prstGeom prst="rect">
            <a:avLst/>
          </a:prstGeom>
        </p:spPr>
      </p:pic>
    </p:spTree>
    <p:extLst>
      <p:ext uri="{BB962C8B-B14F-4D97-AF65-F5344CB8AC3E}">
        <p14:creationId xmlns:p14="http://schemas.microsoft.com/office/powerpoint/2010/main" val="25944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A6E28F8-4766-9312-FBDF-645394D53203}"/>
              </a:ext>
            </a:extLst>
          </p:cNvPr>
          <p:cNvSpPr>
            <a:spLocks noGrp="1"/>
          </p:cNvSpPr>
          <p:nvPr>
            <p:ph type="title"/>
          </p:nvPr>
        </p:nvSpPr>
        <p:spPr/>
        <p:txBody>
          <a:bodyPr/>
          <a:lstStyle/>
          <a:p>
            <a:r>
              <a:rPr lang="en-IN" dirty="0"/>
              <a:t>What is Docker?</a:t>
            </a:r>
          </a:p>
        </p:txBody>
      </p:sp>
      <p:sp>
        <p:nvSpPr>
          <p:cNvPr id="8" name="Content Placeholder 7">
            <a:extLst>
              <a:ext uri="{FF2B5EF4-FFF2-40B4-BE49-F238E27FC236}">
                <a16:creationId xmlns:a16="http://schemas.microsoft.com/office/drawing/2014/main" id="{8E587925-E022-84B8-0D0A-05C523154E09}"/>
              </a:ext>
            </a:extLst>
          </p:cNvPr>
          <p:cNvSpPr>
            <a:spLocks noGrp="1"/>
          </p:cNvSpPr>
          <p:nvPr>
            <p:ph idx="1"/>
          </p:nvPr>
        </p:nvSpPr>
        <p:spPr>
          <a:xfrm>
            <a:off x="1069848" y="2121407"/>
            <a:ext cx="10058400" cy="4534225"/>
          </a:xfrm>
        </p:spPr>
        <p:txBody>
          <a:bodyPr>
            <a:noAutofit/>
          </a:bodyPr>
          <a:lstStyle/>
          <a:p>
            <a:r>
              <a:rPr lang="en-US" sz="3200" dirty="0"/>
              <a:t>Docker is an open-source containerization platform by which you can pack your application and all its dependencies into a standardized unit called a container. Containers are light in weight which makes them portable and they are isolated from the underlying infrastructure and from each other container. You can run the docker image as a docker container in any machine where docker is installed without depending on the operating system.</a:t>
            </a:r>
            <a:endParaRPr lang="en-IN" sz="3200" dirty="0"/>
          </a:p>
        </p:txBody>
      </p:sp>
    </p:spTree>
    <p:extLst>
      <p:ext uri="{BB962C8B-B14F-4D97-AF65-F5344CB8AC3E}">
        <p14:creationId xmlns:p14="http://schemas.microsoft.com/office/powerpoint/2010/main" val="1713741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9150-3399-CA11-74B2-CDC76EF7D97E}"/>
              </a:ext>
            </a:extLst>
          </p:cNvPr>
          <p:cNvSpPr>
            <a:spLocks noGrp="1"/>
          </p:cNvSpPr>
          <p:nvPr>
            <p:ph type="title"/>
          </p:nvPr>
        </p:nvSpPr>
        <p:spPr/>
        <p:txBody>
          <a:bodyPr/>
          <a:lstStyle/>
          <a:p>
            <a:r>
              <a:rPr lang="en-IN" dirty="0"/>
              <a:t>Why Docker is popular?</a:t>
            </a:r>
          </a:p>
        </p:txBody>
      </p:sp>
      <p:sp>
        <p:nvSpPr>
          <p:cNvPr id="3" name="Content Placeholder 2">
            <a:extLst>
              <a:ext uri="{FF2B5EF4-FFF2-40B4-BE49-F238E27FC236}">
                <a16:creationId xmlns:a16="http://schemas.microsoft.com/office/drawing/2014/main" id="{02E8E4F9-33FF-8EEF-184D-DC7070FFD55B}"/>
              </a:ext>
            </a:extLst>
          </p:cNvPr>
          <p:cNvSpPr>
            <a:spLocks noGrp="1"/>
          </p:cNvSpPr>
          <p:nvPr>
            <p:ph idx="1"/>
          </p:nvPr>
        </p:nvSpPr>
        <p:spPr>
          <a:xfrm>
            <a:off x="1069848" y="1768839"/>
            <a:ext cx="10058400" cy="5089161"/>
          </a:xfrm>
        </p:spPr>
        <p:txBody>
          <a:bodyPr>
            <a:normAutofit/>
          </a:bodyPr>
          <a:lstStyle/>
          <a:p>
            <a:r>
              <a:rPr lang="en-US" dirty="0"/>
              <a:t>Docker gained its popularity due to its impact on the software development and deployment. The following are the some of the main reasons for docker becoming popular:</a:t>
            </a:r>
          </a:p>
          <a:p>
            <a:r>
              <a:rPr lang="en-US" dirty="0"/>
              <a:t>Portability: Docker facilitates the developers in packaging their applications with all dependencies into a single lightweight containers. It facilities in ensuring the consistent performance across the different computing environments.</a:t>
            </a:r>
          </a:p>
          <a:p>
            <a:r>
              <a:rPr lang="en-US" dirty="0"/>
              <a:t>Reproducibility: Through encapsulating the applications with their dependencies within a container it ensures in software setups remaining consistent across the development, testing and production environments.</a:t>
            </a:r>
          </a:p>
          <a:p>
            <a:r>
              <a:rPr lang="en-US" dirty="0"/>
              <a:t>Efficiency: Docker through its container based architecture it optimizes the resource utilization. It allows the developers to run the multiple isolated applications on a single host system.</a:t>
            </a:r>
          </a:p>
          <a:p>
            <a:r>
              <a:rPr lang="en-US" dirty="0"/>
              <a:t>Scalability: Docker’s scalability features facilitated the developers in making easier of their applications handling at time of workloads increment.</a:t>
            </a:r>
            <a:endParaRPr lang="en-IN" dirty="0"/>
          </a:p>
        </p:txBody>
      </p:sp>
    </p:spTree>
    <p:extLst>
      <p:ext uri="{BB962C8B-B14F-4D97-AF65-F5344CB8AC3E}">
        <p14:creationId xmlns:p14="http://schemas.microsoft.com/office/powerpoint/2010/main" val="1210891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ECA998-C2A7-D248-4387-4B1E06947DA0}"/>
              </a:ext>
            </a:extLst>
          </p:cNvPr>
          <p:cNvSpPr>
            <a:spLocks noGrp="1"/>
          </p:cNvSpPr>
          <p:nvPr>
            <p:ph type="title"/>
          </p:nvPr>
        </p:nvSpPr>
        <p:spPr/>
        <p:txBody>
          <a:bodyPr/>
          <a:lstStyle/>
          <a:p>
            <a:r>
              <a:rPr lang="en-IN" dirty="0"/>
              <a:t>Key Components of Docker</a:t>
            </a:r>
          </a:p>
        </p:txBody>
      </p:sp>
      <p:sp>
        <p:nvSpPr>
          <p:cNvPr id="8" name="Content Placeholder 7">
            <a:extLst>
              <a:ext uri="{FF2B5EF4-FFF2-40B4-BE49-F238E27FC236}">
                <a16:creationId xmlns:a16="http://schemas.microsoft.com/office/drawing/2014/main" id="{FC558C2A-7C28-BBBA-59CB-5FD62FC9A5D9}"/>
              </a:ext>
            </a:extLst>
          </p:cNvPr>
          <p:cNvSpPr>
            <a:spLocks noGrp="1"/>
          </p:cNvSpPr>
          <p:nvPr>
            <p:ph idx="1"/>
          </p:nvPr>
        </p:nvSpPr>
        <p:spPr/>
        <p:txBody>
          <a:bodyPr/>
          <a:lstStyle/>
          <a:p>
            <a:r>
              <a:rPr lang="en-US" dirty="0"/>
              <a:t>The following are the some of the key components of Docker:</a:t>
            </a:r>
          </a:p>
          <a:p>
            <a:endParaRPr lang="en-US" dirty="0"/>
          </a:p>
          <a:p>
            <a:r>
              <a:rPr lang="en-US" dirty="0"/>
              <a:t>Docker Engine: It is a core part of docker, that handles the creation and management of containers.</a:t>
            </a:r>
          </a:p>
          <a:p>
            <a:r>
              <a:rPr lang="en-US" dirty="0"/>
              <a:t>Docker Image: It is a read-only template that is used for creating containers, containing the application code and dependencies.</a:t>
            </a:r>
          </a:p>
          <a:p>
            <a:r>
              <a:rPr lang="en-US" dirty="0"/>
              <a:t>Docker Hub: It is a cloud  based repository that is used for finding and sharing the container images.</a:t>
            </a:r>
          </a:p>
          <a:p>
            <a:r>
              <a:rPr lang="en-US" dirty="0"/>
              <a:t>Docker file: It is a script that containing instructions to build a docker image.</a:t>
            </a:r>
          </a:p>
          <a:p>
            <a:r>
              <a:rPr lang="en-US" dirty="0"/>
              <a:t>Docker Registry : It is a storage distribution system for docker images, where you can store the images in both public and private modes.</a:t>
            </a:r>
            <a:endParaRPr lang="en-IN" dirty="0"/>
          </a:p>
        </p:txBody>
      </p:sp>
    </p:spTree>
    <p:extLst>
      <p:ext uri="{BB962C8B-B14F-4D97-AF65-F5344CB8AC3E}">
        <p14:creationId xmlns:p14="http://schemas.microsoft.com/office/powerpoint/2010/main" val="355922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349C74-FC51-F218-A184-9903DF117A73}"/>
              </a:ext>
            </a:extLst>
          </p:cNvPr>
          <p:cNvSpPr>
            <a:spLocks noGrp="1"/>
          </p:cNvSpPr>
          <p:nvPr>
            <p:ph type="title"/>
          </p:nvPr>
        </p:nvSpPr>
        <p:spPr/>
        <p:txBody>
          <a:bodyPr/>
          <a:lstStyle/>
          <a:p>
            <a:r>
              <a:rPr lang="en-US" dirty="0"/>
              <a:t>What is Docker Architecture and How Docker Works?</a:t>
            </a:r>
            <a:endParaRPr lang="en-IN" dirty="0"/>
          </a:p>
        </p:txBody>
      </p:sp>
      <p:sp>
        <p:nvSpPr>
          <p:cNvPr id="8" name="Content Placeholder 7">
            <a:extLst>
              <a:ext uri="{FF2B5EF4-FFF2-40B4-BE49-F238E27FC236}">
                <a16:creationId xmlns:a16="http://schemas.microsoft.com/office/drawing/2014/main" id="{2DCF9CD4-E170-CC44-E3D9-242439AFCD9F}"/>
              </a:ext>
            </a:extLst>
          </p:cNvPr>
          <p:cNvSpPr>
            <a:spLocks noGrp="1"/>
          </p:cNvSpPr>
          <p:nvPr>
            <p:ph idx="1"/>
          </p:nvPr>
        </p:nvSpPr>
        <p:spPr/>
        <p:txBody>
          <a:bodyPr>
            <a:normAutofit/>
          </a:bodyPr>
          <a:lstStyle/>
          <a:p>
            <a:r>
              <a:rPr lang="en-US" sz="2800" dirty="0"/>
              <a:t>Docker makes use of a client-server architecture. The Docker client talks with the docker daemon which helps in building, running, and distributing the docker containers. The Docker client runs with the daemon on the same system or we can connect the Docker client with the Docker daemon remotely. With the help of REST API over a UNIX socket or a network, the docker client and daemon interact with each other. To know more about working of docker refer to the Architecture of Docker .</a:t>
            </a:r>
            <a:endParaRPr lang="en-IN" sz="2800" dirty="0"/>
          </a:p>
        </p:txBody>
      </p:sp>
    </p:spTree>
    <p:extLst>
      <p:ext uri="{BB962C8B-B14F-4D97-AF65-F5344CB8AC3E}">
        <p14:creationId xmlns:p14="http://schemas.microsoft.com/office/powerpoint/2010/main" val="3933898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24E458-A9DD-1CCE-5D66-0E42B1526826}"/>
              </a:ext>
            </a:extLst>
          </p:cNvPr>
          <p:cNvSpPr>
            <a:spLocks noGrp="1"/>
          </p:cNvSpPr>
          <p:nvPr>
            <p:ph type="title"/>
          </p:nvPr>
        </p:nvSpPr>
        <p:spPr>
          <a:xfrm>
            <a:off x="1603248" y="484632"/>
            <a:ext cx="9525000" cy="1609344"/>
          </a:xfrm>
        </p:spPr>
        <p:txBody>
          <a:bodyPr/>
          <a:lstStyle/>
          <a:p>
            <a:r>
              <a:rPr lang="en-IN" dirty="0"/>
              <a:t>Docker Architecture </a:t>
            </a:r>
          </a:p>
        </p:txBody>
      </p:sp>
      <p:pic>
        <p:nvPicPr>
          <p:cNvPr id="9" name="Content Placeholder 8">
            <a:extLst>
              <a:ext uri="{FF2B5EF4-FFF2-40B4-BE49-F238E27FC236}">
                <a16:creationId xmlns:a16="http://schemas.microsoft.com/office/drawing/2014/main" id="{207B51D5-9B75-6C94-CB17-C3B506FECCC9}"/>
              </a:ext>
            </a:extLst>
          </p:cNvPr>
          <p:cNvPicPr>
            <a:picLocks noGrp="1" noChangeAspect="1"/>
          </p:cNvPicPr>
          <p:nvPr>
            <p:ph idx="1"/>
          </p:nvPr>
        </p:nvPicPr>
        <p:blipFill>
          <a:blip r:embed="rId2"/>
          <a:stretch>
            <a:fillRect/>
          </a:stretch>
        </p:blipFill>
        <p:spPr>
          <a:xfrm>
            <a:off x="839448" y="2327275"/>
            <a:ext cx="10463135" cy="3938614"/>
          </a:xfrm>
          <a:prstGeom prst="rect">
            <a:avLst/>
          </a:prstGeom>
        </p:spPr>
      </p:pic>
    </p:spTree>
    <p:extLst>
      <p:ext uri="{BB962C8B-B14F-4D97-AF65-F5344CB8AC3E}">
        <p14:creationId xmlns:p14="http://schemas.microsoft.com/office/powerpoint/2010/main" val="404618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4F843D-6999-1DAD-5DC2-E47F32400F7E}"/>
              </a:ext>
            </a:extLst>
          </p:cNvPr>
          <p:cNvSpPr>
            <a:spLocks noGrp="1"/>
          </p:cNvSpPr>
          <p:nvPr>
            <p:ph type="title"/>
          </p:nvPr>
        </p:nvSpPr>
        <p:spPr/>
        <p:txBody>
          <a:bodyPr/>
          <a:lstStyle/>
          <a:p>
            <a:r>
              <a:rPr lang="en-IN" dirty="0"/>
              <a:t>Docker Commands</a:t>
            </a:r>
          </a:p>
        </p:txBody>
      </p:sp>
      <p:sp>
        <p:nvSpPr>
          <p:cNvPr id="8" name="Content Placeholder 7">
            <a:extLst>
              <a:ext uri="{FF2B5EF4-FFF2-40B4-BE49-F238E27FC236}">
                <a16:creationId xmlns:a16="http://schemas.microsoft.com/office/drawing/2014/main" id="{5899422C-1312-C251-468D-287F0A5310B7}"/>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Docker Run: It used for launching the containers from images, with specifying the runtime options and commands.</a:t>
            </a:r>
          </a:p>
          <a:p>
            <a:pPr>
              <a:buFont typeface="Wingdings" panose="05000000000000000000" pitchFamily="2" charset="2"/>
              <a:buChar char="Ø"/>
            </a:pPr>
            <a:r>
              <a:rPr lang="en-US" dirty="0"/>
              <a:t>Docker Pull: It fetches the container images from the container registry like Docker Hub to the local machine.</a:t>
            </a:r>
          </a:p>
          <a:p>
            <a:pPr>
              <a:buFont typeface="Wingdings" panose="05000000000000000000" pitchFamily="2" charset="2"/>
              <a:buChar char="Ø"/>
            </a:pPr>
            <a:r>
              <a:rPr lang="en-US" dirty="0"/>
              <a:t>Docker </a:t>
            </a:r>
            <a:r>
              <a:rPr lang="en-US" dirty="0" err="1"/>
              <a:t>ps</a:t>
            </a:r>
            <a:r>
              <a:rPr lang="en-US" dirty="0"/>
              <a:t> : It helps in displaying the running containers along with their important information like container ID, image used and status.</a:t>
            </a:r>
          </a:p>
          <a:p>
            <a:pPr>
              <a:buFont typeface="Wingdings" panose="05000000000000000000" pitchFamily="2" charset="2"/>
              <a:buChar char="Ø"/>
            </a:pPr>
            <a:r>
              <a:rPr lang="en-US" dirty="0"/>
              <a:t>Docker Stop : It helps in halting the running containers gracefully shutting down the processes within them.</a:t>
            </a:r>
          </a:p>
          <a:p>
            <a:pPr>
              <a:buFont typeface="Wingdings" panose="05000000000000000000" pitchFamily="2" charset="2"/>
              <a:buChar char="Ø"/>
            </a:pPr>
            <a:r>
              <a:rPr lang="en-US" dirty="0"/>
              <a:t>Docker Start: It helps in restarting the stopped containers, resuming their operations from the previous state.</a:t>
            </a:r>
          </a:p>
          <a:p>
            <a:pPr>
              <a:buFont typeface="Wingdings" panose="05000000000000000000" pitchFamily="2" charset="2"/>
              <a:buChar char="Ø"/>
            </a:pPr>
            <a:r>
              <a:rPr lang="en-US" dirty="0"/>
              <a:t>Docker Login: It helps to login in to the docker registry enabling the access to private repositories.</a:t>
            </a:r>
            <a:endParaRPr lang="en-IN" dirty="0"/>
          </a:p>
        </p:txBody>
      </p:sp>
    </p:spTree>
    <p:extLst>
      <p:ext uri="{BB962C8B-B14F-4D97-AF65-F5344CB8AC3E}">
        <p14:creationId xmlns:p14="http://schemas.microsoft.com/office/powerpoint/2010/main" val="4142247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6301-9AA1-A7D8-ECE2-9E55C75F3B9E}"/>
              </a:ext>
            </a:extLst>
          </p:cNvPr>
          <p:cNvSpPr>
            <a:spLocks noGrp="1"/>
          </p:cNvSpPr>
          <p:nvPr>
            <p:ph type="title"/>
          </p:nvPr>
        </p:nvSpPr>
        <p:spPr>
          <a:xfrm>
            <a:off x="1066800" y="1259174"/>
            <a:ext cx="10058400" cy="629586"/>
          </a:xfrm>
        </p:spPr>
        <p:txBody>
          <a:bodyPr>
            <a:normAutofit fontScale="90000"/>
          </a:bodyPr>
          <a:lstStyle/>
          <a:p>
            <a:r>
              <a:rPr lang="en-IN" dirty="0"/>
              <a:t>Use Cases of Docker</a:t>
            </a:r>
            <a:br>
              <a:rPr lang="en-IN" dirty="0"/>
            </a:br>
            <a:endParaRPr lang="en-IN" dirty="0"/>
          </a:p>
        </p:txBody>
      </p:sp>
      <p:sp>
        <p:nvSpPr>
          <p:cNvPr id="3" name="Content Placeholder 2">
            <a:extLst>
              <a:ext uri="{FF2B5EF4-FFF2-40B4-BE49-F238E27FC236}">
                <a16:creationId xmlns:a16="http://schemas.microsoft.com/office/drawing/2014/main" id="{3AE7119A-8517-0250-E2F6-FDFCEE42457C}"/>
              </a:ext>
            </a:extLst>
          </p:cNvPr>
          <p:cNvSpPr>
            <a:spLocks noGrp="1"/>
          </p:cNvSpPr>
          <p:nvPr>
            <p:ph idx="1"/>
          </p:nvPr>
        </p:nvSpPr>
        <p:spPr>
          <a:xfrm>
            <a:off x="1069848" y="1888760"/>
            <a:ext cx="10058400" cy="4283439"/>
          </a:xfrm>
        </p:spPr>
        <p:txBody>
          <a:bodyPr/>
          <a:lstStyle/>
          <a:p>
            <a:r>
              <a:rPr lang="en-US" dirty="0"/>
              <a:t>Continuous Integration and Continuous Deployment (CI/CD) : It helps in streamlining and automating the software delivery process with ensuring faster and more reliable releases.</a:t>
            </a:r>
          </a:p>
          <a:p>
            <a:r>
              <a:rPr lang="en-US" dirty="0"/>
              <a:t>Microservices Architecture: It facilitates the development, deployment, and management of microservices with enabling independent scaling and maintenance.</a:t>
            </a:r>
          </a:p>
          <a:p>
            <a:r>
              <a:rPr lang="en-US" dirty="0"/>
              <a:t>Development Environment Consistency: It will ensures with consistent development, testing, and production environments, reducing “it works on my machine” issues.</a:t>
            </a:r>
          </a:p>
          <a:p>
            <a:r>
              <a:rPr lang="en-US" dirty="0"/>
              <a:t>Multi-Cloud and Hybrid Cloud Deployments: It helps in simplifying the application deployment across various cloud platforms, enhancing flexibility and reducing vendor lock-in.</a:t>
            </a:r>
            <a:endParaRPr lang="en-IN" dirty="0"/>
          </a:p>
        </p:txBody>
      </p:sp>
    </p:spTree>
    <p:extLst>
      <p:ext uri="{BB962C8B-B14F-4D97-AF65-F5344CB8AC3E}">
        <p14:creationId xmlns:p14="http://schemas.microsoft.com/office/powerpoint/2010/main" val="101243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D003-CD53-8BF1-F7F5-80397A9EBB74}"/>
              </a:ext>
            </a:extLst>
          </p:cNvPr>
          <p:cNvSpPr>
            <a:spLocks noGrp="1"/>
          </p:cNvSpPr>
          <p:nvPr>
            <p:ph type="ctrTitle"/>
          </p:nvPr>
        </p:nvSpPr>
        <p:spPr>
          <a:xfrm>
            <a:off x="1618938" y="1432223"/>
            <a:ext cx="9399582" cy="2750033"/>
          </a:xfrm>
        </p:spPr>
        <p:txBody>
          <a:bodyPr/>
          <a:lstStyle/>
          <a:p>
            <a:r>
              <a:rPr lang="en-US" dirty="0"/>
              <a:t>  Sonarqube &amp;&amp;     sonar analysis</a:t>
            </a:r>
            <a:endParaRPr lang="en-IN" dirty="0"/>
          </a:p>
        </p:txBody>
      </p:sp>
    </p:spTree>
    <p:extLst>
      <p:ext uri="{BB962C8B-B14F-4D97-AF65-F5344CB8AC3E}">
        <p14:creationId xmlns:p14="http://schemas.microsoft.com/office/powerpoint/2010/main" val="83712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1F7F-DC9E-9FD1-8DA5-4DDC4D483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F66C5-41E3-8BC2-3EC7-269F1E795F91}"/>
              </a:ext>
            </a:extLst>
          </p:cNvPr>
          <p:cNvSpPr>
            <a:spLocks noGrp="1"/>
          </p:cNvSpPr>
          <p:nvPr>
            <p:ph type="ctrTitle"/>
          </p:nvPr>
        </p:nvSpPr>
        <p:spPr>
          <a:xfrm>
            <a:off x="869430" y="1432223"/>
            <a:ext cx="10807908" cy="3035808"/>
          </a:xfrm>
        </p:spPr>
        <p:txBody>
          <a:bodyPr/>
          <a:lstStyle/>
          <a:p>
            <a:r>
              <a:rPr lang="en-US" sz="8000" dirty="0"/>
              <a:t>Deploy swiggy application by using Jenkins &amp;&amp; docker</a:t>
            </a:r>
            <a:endParaRPr lang="en-IN" sz="8000" dirty="0"/>
          </a:p>
        </p:txBody>
      </p:sp>
    </p:spTree>
    <p:extLst>
      <p:ext uri="{BB962C8B-B14F-4D97-AF65-F5344CB8AC3E}">
        <p14:creationId xmlns:p14="http://schemas.microsoft.com/office/powerpoint/2010/main" val="1896767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74837-BAE2-AA98-3906-8B0292BFFF14}"/>
              </a:ext>
            </a:extLst>
          </p:cNvPr>
          <p:cNvPicPr>
            <a:picLocks noChangeAspect="1"/>
          </p:cNvPicPr>
          <p:nvPr/>
        </p:nvPicPr>
        <p:blipFill>
          <a:blip r:embed="rId2"/>
          <a:stretch>
            <a:fillRect/>
          </a:stretch>
        </p:blipFill>
        <p:spPr>
          <a:xfrm>
            <a:off x="0" y="238760"/>
            <a:ext cx="12192000" cy="6380480"/>
          </a:xfrm>
          <a:prstGeom prst="rect">
            <a:avLst/>
          </a:prstGeom>
        </p:spPr>
      </p:pic>
    </p:spTree>
    <p:extLst>
      <p:ext uri="{BB962C8B-B14F-4D97-AF65-F5344CB8AC3E}">
        <p14:creationId xmlns:p14="http://schemas.microsoft.com/office/powerpoint/2010/main" val="74613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0481-AECC-21C3-D461-687EBC8F3450}"/>
              </a:ext>
            </a:extLst>
          </p:cNvPr>
          <p:cNvSpPr>
            <a:spLocks noGrp="1"/>
          </p:cNvSpPr>
          <p:nvPr>
            <p:ph type="title"/>
          </p:nvPr>
        </p:nvSpPr>
        <p:spPr/>
        <p:txBody>
          <a:bodyPr/>
          <a:lstStyle/>
          <a:p>
            <a:r>
              <a:rPr lang="en-IN" dirty="0"/>
              <a:t>What is SonarQube?</a:t>
            </a:r>
          </a:p>
        </p:txBody>
      </p:sp>
      <p:sp>
        <p:nvSpPr>
          <p:cNvPr id="3" name="Content Placeholder 2">
            <a:extLst>
              <a:ext uri="{FF2B5EF4-FFF2-40B4-BE49-F238E27FC236}">
                <a16:creationId xmlns:a16="http://schemas.microsoft.com/office/drawing/2014/main" id="{3421F56D-EA7E-B3B6-5474-E40E45195A0E}"/>
              </a:ext>
            </a:extLst>
          </p:cNvPr>
          <p:cNvSpPr>
            <a:spLocks noGrp="1"/>
          </p:cNvSpPr>
          <p:nvPr>
            <p:ph idx="1"/>
          </p:nvPr>
        </p:nvSpPr>
        <p:spPr/>
        <p:txBody>
          <a:bodyPr>
            <a:normAutofit/>
          </a:bodyPr>
          <a:lstStyle/>
          <a:p>
            <a:r>
              <a:rPr lang="en-US" sz="3600" dirty="0"/>
              <a:t>SonarQube identifies bugs, vulnerabilities, and code smells through source code analysis. This tool enforces good coding standards and best practices on projects for better consistency and readability. All these lead to full quality assurance in software project delivery, fewer defects, greater maintainability, and added security.</a:t>
            </a:r>
            <a:endParaRPr lang="en-IN" sz="3600" dirty="0"/>
          </a:p>
        </p:txBody>
      </p:sp>
    </p:spTree>
    <p:extLst>
      <p:ext uri="{BB962C8B-B14F-4D97-AF65-F5344CB8AC3E}">
        <p14:creationId xmlns:p14="http://schemas.microsoft.com/office/powerpoint/2010/main" val="164513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7038-D786-19C6-67BF-C67C76DC0F0F}"/>
              </a:ext>
            </a:extLst>
          </p:cNvPr>
          <p:cNvSpPr>
            <a:spLocks noGrp="1"/>
          </p:cNvSpPr>
          <p:nvPr>
            <p:ph type="title"/>
          </p:nvPr>
        </p:nvSpPr>
        <p:spPr>
          <a:xfrm>
            <a:off x="904956" y="0"/>
            <a:ext cx="10058400" cy="1609344"/>
          </a:xfrm>
        </p:spPr>
        <p:txBody>
          <a:bodyPr/>
          <a:lstStyle/>
          <a:p>
            <a:r>
              <a:rPr lang="en-IN" dirty="0"/>
              <a:t>Why SonarQube is Important?</a:t>
            </a:r>
          </a:p>
        </p:txBody>
      </p:sp>
      <p:sp>
        <p:nvSpPr>
          <p:cNvPr id="3" name="Content Placeholder 2">
            <a:extLst>
              <a:ext uri="{FF2B5EF4-FFF2-40B4-BE49-F238E27FC236}">
                <a16:creationId xmlns:a16="http://schemas.microsoft.com/office/drawing/2014/main" id="{89A3E756-F4D5-E91C-1AEE-86DC85A06B0A}"/>
              </a:ext>
            </a:extLst>
          </p:cNvPr>
          <p:cNvSpPr>
            <a:spLocks noGrp="1"/>
          </p:cNvSpPr>
          <p:nvPr>
            <p:ph idx="1"/>
          </p:nvPr>
        </p:nvSpPr>
        <p:spPr>
          <a:xfrm>
            <a:off x="1069848" y="1409075"/>
            <a:ext cx="10058400" cy="5448925"/>
          </a:xfrm>
        </p:spPr>
        <p:txBody>
          <a:bodyPr>
            <a:normAutofit/>
          </a:bodyPr>
          <a:lstStyle/>
          <a:p>
            <a:r>
              <a:rPr lang="en-US" dirty="0"/>
              <a:t>SonarQube is a powerful platform, playing a critical role for both the quality and maintainability of software projects. Complete suites for continuous source code inspection enable developers to find issues right from the start of the development process, which in turn changes the quality of the corresponding code base very quickly. Below, we describe major reasons why SonarQube is such an essential tool for modern software development teams.</a:t>
            </a:r>
          </a:p>
          <a:p>
            <a:endParaRPr lang="en-US" dirty="0"/>
          </a:p>
          <a:p>
            <a:r>
              <a:rPr lang="en-US" dirty="0"/>
              <a:t>Improved Code Quality</a:t>
            </a:r>
          </a:p>
          <a:p>
            <a:r>
              <a:rPr lang="en-US" dirty="0"/>
              <a:t>Enhanced Code Maintainability</a:t>
            </a:r>
          </a:p>
          <a:p>
            <a:r>
              <a:rPr lang="en-US" dirty="0"/>
              <a:t>Improved Security</a:t>
            </a:r>
          </a:p>
          <a:p>
            <a:r>
              <a:rPr lang="en-US" dirty="0"/>
              <a:t>Enhanced Collaboration</a:t>
            </a:r>
          </a:p>
          <a:p>
            <a:r>
              <a:rPr lang="en-US" dirty="0"/>
              <a:t>Increased Productivity</a:t>
            </a:r>
          </a:p>
          <a:p>
            <a:r>
              <a:rPr lang="en-US" dirty="0"/>
              <a:t>Compliance Adherence</a:t>
            </a:r>
          </a:p>
          <a:p>
            <a:r>
              <a:rPr lang="en-US" dirty="0"/>
              <a:t>Risk Mitigation</a:t>
            </a:r>
            <a:endParaRPr lang="en-IN" dirty="0"/>
          </a:p>
        </p:txBody>
      </p:sp>
    </p:spTree>
    <p:extLst>
      <p:ext uri="{BB962C8B-B14F-4D97-AF65-F5344CB8AC3E}">
        <p14:creationId xmlns:p14="http://schemas.microsoft.com/office/powerpoint/2010/main" val="680583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F967-7AB6-D6BF-7E6C-DE78373AA2B6}"/>
              </a:ext>
            </a:extLst>
          </p:cNvPr>
          <p:cNvSpPr>
            <a:spLocks noGrp="1"/>
          </p:cNvSpPr>
          <p:nvPr>
            <p:ph type="title"/>
          </p:nvPr>
        </p:nvSpPr>
        <p:spPr/>
        <p:txBody>
          <a:bodyPr/>
          <a:lstStyle/>
          <a:p>
            <a:r>
              <a:rPr lang="en-IN" dirty="0"/>
              <a:t>What is sonar analysis?</a:t>
            </a:r>
          </a:p>
        </p:txBody>
      </p:sp>
      <p:sp>
        <p:nvSpPr>
          <p:cNvPr id="3" name="Content Placeholder 2">
            <a:extLst>
              <a:ext uri="{FF2B5EF4-FFF2-40B4-BE49-F238E27FC236}">
                <a16:creationId xmlns:a16="http://schemas.microsoft.com/office/drawing/2014/main" id="{61BCB8BC-9C1F-FF5A-BFC2-DE992EF090CC}"/>
              </a:ext>
            </a:extLst>
          </p:cNvPr>
          <p:cNvSpPr>
            <a:spLocks noGrp="1"/>
          </p:cNvSpPr>
          <p:nvPr>
            <p:ph idx="1"/>
          </p:nvPr>
        </p:nvSpPr>
        <p:spPr/>
        <p:txBody>
          <a:bodyPr>
            <a:normAutofit/>
          </a:bodyPr>
          <a:lstStyle/>
          <a:p>
            <a:r>
              <a:rPr lang="en-US" sz="3600" dirty="0"/>
              <a:t>Sonar is a static code analysis tool, a tool that scans your code and tries to detect flaws, bugs, security vulnerabilities, etc. It can also measure test coverage of your code if provided with proper reports. All these features focus on direct code development and help developers build better products.</a:t>
            </a:r>
            <a:endParaRPr lang="en-IN" sz="3600" dirty="0"/>
          </a:p>
        </p:txBody>
      </p:sp>
    </p:spTree>
    <p:extLst>
      <p:ext uri="{BB962C8B-B14F-4D97-AF65-F5344CB8AC3E}">
        <p14:creationId xmlns:p14="http://schemas.microsoft.com/office/powerpoint/2010/main" val="425650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C33C-561F-BCAF-5D83-6D48EACDD5CD}"/>
              </a:ext>
            </a:extLst>
          </p:cNvPr>
          <p:cNvSpPr>
            <a:spLocks noGrp="1"/>
          </p:cNvSpPr>
          <p:nvPr>
            <p:ph type="title"/>
          </p:nvPr>
        </p:nvSpPr>
        <p:spPr/>
        <p:txBody>
          <a:bodyPr/>
          <a:lstStyle/>
          <a:p>
            <a:r>
              <a:rPr lang="en-US" dirty="0"/>
              <a:t>Step 1 — Create an EC2 instance</a:t>
            </a:r>
            <a:endParaRPr lang="en-IN" dirty="0"/>
          </a:p>
        </p:txBody>
      </p:sp>
      <p:pic>
        <p:nvPicPr>
          <p:cNvPr id="7" name="Content Placeholder 6">
            <a:extLst>
              <a:ext uri="{FF2B5EF4-FFF2-40B4-BE49-F238E27FC236}">
                <a16:creationId xmlns:a16="http://schemas.microsoft.com/office/drawing/2014/main" id="{56BCF763-C18D-5183-ED20-95963CCE9C0E}"/>
              </a:ext>
            </a:extLst>
          </p:cNvPr>
          <p:cNvPicPr>
            <a:picLocks noGrp="1" noChangeAspect="1"/>
          </p:cNvPicPr>
          <p:nvPr>
            <p:ph idx="1"/>
          </p:nvPr>
        </p:nvPicPr>
        <p:blipFill>
          <a:blip r:embed="rId2"/>
          <a:stretch>
            <a:fillRect/>
          </a:stretch>
        </p:blipFill>
        <p:spPr>
          <a:xfrm>
            <a:off x="1069848" y="1768838"/>
            <a:ext cx="10052304" cy="4604529"/>
          </a:xfrm>
          <a:prstGeom prst="rect">
            <a:avLst/>
          </a:prstGeom>
        </p:spPr>
      </p:pic>
    </p:spTree>
    <p:extLst>
      <p:ext uri="{BB962C8B-B14F-4D97-AF65-F5344CB8AC3E}">
        <p14:creationId xmlns:p14="http://schemas.microsoft.com/office/powerpoint/2010/main" val="2297281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DB6A-7A82-DFA7-F872-3E3DFE8A733C}"/>
              </a:ext>
            </a:extLst>
          </p:cNvPr>
          <p:cNvSpPr>
            <a:spLocks noGrp="1"/>
          </p:cNvSpPr>
          <p:nvPr>
            <p:ph type="title"/>
          </p:nvPr>
        </p:nvSpPr>
        <p:spPr/>
        <p:txBody>
          <a:bodyPr/>
          <a:lstStyle/>
          <a:p>
            <a:r>
              <a:rPr lang="en-US" dirty="0"/>
              <a:t>Click “Launch Instance” to begin the process of creating an EC2 instance.</a:t>
            </a:r>
            <a:endParaRPr lang="en-IN" dirty="0"/>
          </a:p>
        </p:txBody>
      </p:sp>
      <p:pic>
        <p:nvPicPr>
          <p:cNvPr id="4" name="Content Placeholder 3">
            <a:extLst>
              <a:ext uri="{FF2B5EF4-FFF2-40B4-BE49-F238E27FC236}">
                <a16:creationId xmlns:a16="http://schemas.microsoft.com/office/drawing/2014/main" id="{28910921-F5A5-017F-4B67-CBA0A28A357F}"/>
              </a:ext>
            </a:extLst>
          </p:cNvPr>
          <p:cNvPicPr>
            <a:picLocks noGrp="1" noChangeAspect="1"/>
          </p:cNvPicPr>
          <p:nvPr>
            <p:ph idx="1"/>
          </p:nvPr>
        </p:nvPicPr>
        <p:blipFill>
          <a:blip r:embed="rId2"/>
          <a:stretch>
            <a:fillRect/>
          </a:stretch>
        </p:blipFill>
        <p:spPr>
          <a:xfrm>
            <a:off x="1069848" y="2093976"/>
            <a:ext cx="10052304" cy="4279392"/>
          </a:xfrm>
          <a:prstGeom prst="rect">
            <a:avLst/>
          </a:prstGeom>
        </p:spPr>
      </p:pic>
    </p:spTree>
    <p:extLst>
      <p:ext uri="{BB962C8B-B14F-4D97-AF65-F5344CB8AC3E}">
        <p14:creationId xmlns:p14="http://schemas.microsoft.com/office/powerpoint/2010/main" val="152030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521C-9ED1-C6A4-3FEA-3223DF0602CB}"/>
              </a:ext>
            </a:extLst>
          </p:cNvPr>
          <p:cNvSpPr>
            <a:spLocks noGrp="1"/>
          </p:cNvSpPr>
          <p:nvPr>
            <p:ph type="title"/>
          </p:nvPr>
        </p:nvSpPr>
        <p:spPr/>
        <p:txBody>
          <a:bodyPr/>
          <a:lstStyle/>
          <a:p>
            <a:r>
              <a:rPr lang="en-US" dirty="0"/>
              <a:t>Give the instance a name</a:t>
            </a:r>
            <a:endParaRPr lang="en-IN" dirty="0"/>
          </a:p>
        </p:txBody>
      </p:sp>
      <p:pic>
        <p:nvPicPr>
          <p:cNvPr id="4" name="Content Placeholder 3">
            <a:extLst>
              <a:ext uri="{FF2B5EF4-FFF2-40B4-BE49-F238E27FC236}">
                <a16:creationId xmlns:a16="http://schemas.microsoft.com/office/drawing/2014/main" id="{2156BE31-3A38-DD91-8A5B-66FE88CA5BFF}"/>
              </a:ext>
            </a:extLst>
          </p:cNvPr>
          <p:cNvPicPr>
            <a:picLocks noGrp="1" noChangeAspect="1"/>
          </p:cNvPicPr>
          <p:nvPr>
            <p:ph idx="1"/>
          </p:nvPr>
        </p:nvPicPr>
        <p:blipFill>
          <a:blip r:embed="rId2"/>
          <a:stretch>
            <a:fillRect/>
          </a:stretch>
        </p:blipFill>
        <p:spPr>
          <a:xfrm>
            <a:off x="1069848" y="2093975"/>
            <a:ext cx="10052304" cy="4411755"/>
          </a:xfrm>
          <a:prstGeom prst="rect">
            <a:avLst/>
          </a:prstGeom>
        </p:spPr>
      </p:pic>
    </p:spTree>
    <p:extLst>
      <p:ext uri="{BB962C8B-B14F-4D97-AF65-F5344CB8AC3E}">
        <p14:creationId xmlns:p14="http://schemas.microsoft.com/office/powerpoint/2010/main" val="3303137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8A11A-3373-FD51-94C8-966E0803EF18}"/>
              </a:ext>
            </a:extLst>
          </p:cNvPr>
          <p:cNvSpPr>
            <a:spLocks noGrp="1"/>
          </p:cNvSpPr>
          <p:nvPr>
            <p:ph type="title"/>
          </p:nvPr>
        </p:nvSpPr>
        <p:spPr/>
        <p:txBody>
          <a:bodyPr/>
          <a:lstStyle/>
          <a:p>
            <a:r>
              <a:rPr lang="en-US" dirty="0"/>
              <a:t>Choose the Amazon machine image which should be selected by default.</a:t>
            </a:r>
            <a:endParaRPr lang="en-IN" dirty="0"/>
          </a:p>
        </p:txBody>
      </p:sp>
      <p:pic>
        <p:nvPicPr>
          <p:cNvPr id="4" name="Content Placeholder 3">
            <a:extLst>
              <a:ext uri="{FF2B5EF4-FFF2-40B4-BE49-F238E27FC236}">
                <a16:creationId xmlns:a16="http://schemas.microsoft.com/office/drawing/2014/main" id="{301B2B90-5E72-2534-99A9-E3DB8ADD4409}"/>
              </a:ext>
            </a:extLst>
          </p:cNvPr>
          <p:cNvPicPr>
            <a:picLocks noGrp="1" noChangeAspect="1"/>
          </p:cNvPicPr>
          <p:nvPr>
            <p:ph idx="1"/>
          </p:nvPr>
        </p:nvPicPr>
        <p:blipFill>
          <a:blip r:embed="rId2"/>
          <a:stretch>
            <a:fillRect/>
          </a:stretch>
        </p:blipFill>
        <p:spPr>
          <a:xfrm>
            <a:off x="1069848" y="2398712"/>
            <a:ext cx="10058400" cy="4459288"/>
          </a:xfrm>
          <a:prstGeom prst="rect">
            <a:avLst/>
          </a:prstGeom>
        </p:spPr>
      </p:pic>
    </p:spTree>
    <p:extLst>
      <p:ext uri="{BB962C8B-B14F-4D97-AF65-F5344CB8AC3E}">
        <p14:creationId xmlns:p14="http://schemas.microsoft.com/office/powerpoint/2010/main" val="229277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8D05-5625-D2DB-6333-71777FAB833A}"/>
              </a:ext>
            </a:extLst>
          </p:cNvPr>
          <p:cNvSpPr>
            <a:spLocks noGrp="1"/>
          </p:cNvSpPr>
          <p:nvPr>
            <p:ph type="title"/>
          </p:nvPr>
        </p:nvSpPr>
        <p:spPr/>
        <p:txBody>
          <a:bodyPr>
            <a:normAutofit/>
          </a:bodyPr>
          <a:lstStyle/>
          <a:p>
            <a:r>
              <a:rPr lang="en-US" sz="3600" dirty="0"/>
              <a:t>In the configure key pair step, you have the option of selecting an existing key pair or creating a new one as shown in the image below:</a:t>
            </a:r>
            <a:endParaRPr lang="en-IN" sz="3600" dirty="0"/>
          </a:p>
        </p:txBody>
      </p:sp>
      <p:pic>
        <p:nvPicPr>
          <p:cNvPr id="4" name="Content Placeholder 3">
            <a:extLst>
              <a:ext uri="{FF2B5EF4-FFF2-40B4-BE49-F238E27FC236}">
                <a16:creationId xmlns:a16="http://schemas.microsoft.com/office/drawing/2014/main" id="{EE841AF8-C68A-7DDE-6383-65770A46F9E3}"/>
              </a:ext>
            </a:extLst>
          </p:cNvPr>
          <p:cNvPicPr>
            <a:picLocks noGrp="1" noChangeAspect="1"/>
          </p:cNvPicPr>
          <p:nvPr>
            <p:ph idx="1"/>
          </p:nvPr>
        </p:nvPicPr>
        <p:blipFill>
          <a:blip r:embed="rId2"/>
          <a:stretch>
            <a:fillRect/>
          </a:stretch>
        </p:blipFill>
        <p:spPr>
          <a:xfrm>
            <a:off x="884420" y="2233534"/>
            <a:ext cx="9953469" cy="4437089"/>
          </a:xfrm>
          <a:prstGeom prst="rect">
            <a:avLst/>
          </a:prstGeom>
        </p:spPr>
      </p:pic>
    </p:spTree>
    <p:extLst>
      <p:ext uri="{BB962C8B-B14F-4D97-AF65-F5344CB8AC3E}">
        <p14:creationId xmlns:p14="http://schemas.microsoft.com/office/powerpoint/2010/main" val="1087849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87BEC5-D022-90E1-4B0F-AFDD37FED20B}"/>
              </a:ext>
            </a:extLst>
          </p:cNvPr>
          <p:cNvPicPr>
            <a:picLocks noGrp="1" noChangeAspect="1"/>
          </p:cNvPicPr>
          <p:nvPr>
            <p:ph idx="1"/>
          </p:nvPr>
        </p:nvPicPr>
        <p:blipFill>
          <a:blip r:embed="rId2"/>
          <a:stretch>
            <a:fillRect/>
          </a:stretch>
        </p:blipFill>
        <p:spPr>
          <a:xfrm>
            <a:off x="28374" y="554636"/>
            <a:ext cx="11978747" cy="6100997"/>
          </a:xfrm>
          <a:prstGeom prst="rect">
            <a:avLst/>
          </a:prstGeom>
        </p:spPr>
      </p:pic>
    </p:spTree>
    <p:extLst>
      <p:ext uri="{BB962C8B-B14F-4D97-AF65-F5344CB8AC3E}">
        <p14:creationId xmlns:p14="http://schemas.microsoft.com/office/powerpoint/2010/main" val="333197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A7E563-AC55-B626-A07F-6DA6A3E94A26}"/>
              </a:ext>
            </a:extLst>
          </p:cNvPr>
          <p:cNvPicPr>
            <a:picLocks noGrp="1" noChangeAspect="1"/>
          </p:cNvPicPr>
          <p:nvPr>
            <p:ph idx="1"/>
          </p:nvPr>
        </p:nvPicPr>
        <p:blipFill>
          <a:blip r:embed="rId2"/>
          <a:stretch>
            <a:fillRect/>
          </a:stretch>
        </p:blipFill>
        <p:spPr>
          <a:xfrm>
            <a:off x="1379096" y="959370"/>
            <a:ext cx="9698636" cy="5212830"/>
          </a:xfrm>
          <a:prstGeom prst="rect">
            <a:avLst/>
          </a:prstGeom>
        </p:spPr>
      </p:pic>
    </p:spTree>
    <p:extLst>
      <p:ext uri="{BB962C8B-B14F-4D97-AF65-F5344CB8AC3E}">
        <p14:creationId xmlns:p14="http://schemas.microsoft.com/office/powerpoint/2010/main" val="2251365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5AD3B-BB10-66B5-C238-ECA500BE378C}"/>
              </a:ext>
            </a:extLst>
          </p:cNvPr>
          <p:cNvSpPr>
            <a:spLocks noGrp="1"/>
          </p:cNvSpPr>
          <p:nvPr>
            <p:ph type="title"/>
          </p:nvPr>
        </p:nvSpPr>
        <p:spPr/>
        <p:txBody>
          <a:bodyPr>
            <a:noAutofit/>
          </a:bodyPr>
          <a:lstStyle/>
          <a:p>
            <a:r>
              <a:rPr lang="en-US" sz="4000" dirty="0"/>
              <a:t>In the network settings, you can select an existing security group or create a new one as shown in the image below:</a:t>
            </a:r>
            <a:endParaRPr lang="en-IN" sz="4000" dirty="0"/>
          </a:p>
        </p:txBody>
      </p:sp>
      <p:pic>
        <p:nvPicPr>
          <p:cNvPr id="4" name="Content Placeholder 3">
            <a:extLst>
              <a:ext uri="{FF2B5EF4-FFF2-40B4-BE49-F238E27FC236}">
                <a16:creationId xmlns:a16="http://schemas.microsoft.com/office/drawing/2014/main" id="{E6C74893-E7A1-4F5A-731C-08701E907818}"/>
              </a:ext>
            </a:extLst>
          </p:cNvPr>
          <p:cNvPicPr>
            <a:picLocks noGrp="1" noChangeAspect="1"/>
          </p:cNvPicPr>
          <p:nvPr>
            <p:ph idx="1"/>
          </p:nvPr>
        </p:nvPicPr>
        <p:blipFill>
          <a:blip r:embed="rId2"/>
          <a:stretch>
            <a:fillRect/>
          </a:stretch>
        </p:blipFill>
        <p:spPr>
          <a:xfrm>
            <a:off x="569626" y="2323475"/>
            <a:ext cx="10558621" cy="4407109"/>
          </a:xfrm>
          <a:prstGeom prst="rect">
            <a:avLst/>
          </a:prstGeom>
        </p:spPr>
      </p:pic>
    </p:spTree>
    <p:extLst>
      <p:ext uri="{BB962C8B-B14F-4D97-AF65-F5344CB8AC3E}">
        <p14:creationId xmlns:p14="http://schemas.microsoft.com/office/powerpoint/2010/main" val="633214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CCC1-7468-7274-0007-D1255C448B31}"/>
              </a:ext>
            </a:extLst>
          </p:cNvPr>
          <p:cNvSpPr>
            <a:spLocks noGrp="1"/>
          </p:cNvSpPr>
          <p:nvPr>
            <p:ph type="title"/>
          </p:nvPr>
        </p:nvSpPr>
        <p:spPr/>
        <p:txBody>
          <a:bodyPr/>
          <a:lstStyle/>
          <a:p>
            <a:r>
              <a:rPr lang="en-US" dirty="0"/>
              <a:t>Configure storage should be set by default</a:t>
            </a:r>
            <a:endParaRPr lang="en-IN" dirty="0"/>
          </a:p>
        </p:txBody>
      </p:sp>
      <p:pic>
        <p:nvPicPr>
          <p:cNvPr id="4" name="Content Placeholder 3">
            <a:extLst>
              <a:ext uri="{FF2B5EF4-FFF2-40B4-BE49-F238E27FC236}">
                <a16:creationId xmlns:a16="http://schemas.microsoft.com/office/drawing/2014/main" id="{6DB35B2D-3667-F136-01A1-7C19B6A9F16E}"/>
              </a:ext>
            </a:extLst>
          </p:cNvPr>
          <p:cNvPicPr>
            <a:picLocks noGrp="1" noChangeAspect="1"/>
          </p:cNvPicPr>
          <p:nvPr>
            <p:ph idx="1"/>
          </p:nvPr>
        </p:nvPicPr>
        <p:blipFill>
          <a:blip r:embed="rId2"/>
          <a:stretch>
            <a:fillRect/>
          </a:stretch>
        </p:blipFill>
        <p:spPr>
          <a:xfrm>
            <a:off x="1069848" y="2093976"/>
            <a:ext cx="10058400" cy="4441735"/>
          </a:xfrm>
          <a:prstGeom prst="rect">
            <a:avLst/>
          </a:prstGeom>
        </p:spPr>
      </p:pic>
    </p:spTree>
    <p:extLst>
      <p:ext uri="{BB962C8B-B14F-4D97-AF65-F5344CB8AC3E}">
        <p14:creationId xmlns:p14="http://schemas.microsoft.com/office/powerpoint/2010/main" val="1878767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ACA-2DC5-3AB6-E841-5D4D28064752}"/>
              </a:ext>
            </a:extLst>
          </p:cNvPr>
          <p:cNvSpPr>
            <a:spLocks noGrp="1"/>
          </p:cNvSpPr>
          <p:nvPr>
            <p:ph type="title"/>
          </p:nvPr>
        </p:nvSpPr>
        <p:spPr/>
        <p:txBody>
          <a:bodyPr>
            <a:noAutofit/>
          </a:bodyPr>
          <a:lstStyle/>
          <a:p>
            <a:r>
              <a:rPr lang="en-US" sz="4000" dirty="0"/>
              <a:t>In the summary you can review the setup configuration. Then, click launch instance to start an EC2 instance.</a:t>
            </a:r>
            <a:endParaRPr lang="en-IN" sz="4000" dirty="0"/>
          </a:p>
        </p:txBody>
      </p:sp>
      <p:pic>
        <p:nvPicPr>
          <p:cNvPr id="4" name="Content Placeholder 3">
            <a:extLst>
              <a:ext uri="{FF2B5EF4-FFF2-40B4-BE49-F238E27FC236}">
                <a16:creationId xmlns:a16="http://schemas.microsoft.com/office/drawing/2014/main" id="{4AC606E4-19A5-2376-26D4-42A03F923120}"/>
              </a:ext>
            </a:extLst>
          </p:cNvPr>
          <p:cNvPicPr>
            <a:picLocks noGrp="1" noChangeAspect="1"/>
          </p:cNvPicPr>
          <p:nvPr>
            <p:ph idx="1"/>
          </p:nvPr>
        </p:nvPicPr>
        <p:blipFill>
          <a:blip r:embed="rId2"/>
          <a:stretch>
            <a:fillRect/>
          </a:stretch>
        </p:blipFill>
        <p:spPr>
          <a:xfrm>
            <a:off x="794479" y="2093976"/>
            <a:ext cx="10538086" cy="4651597"/>
          </a:xfrm>
          <a:prstGeom prst="rect">
            <a:avLst/>
          </a:prstGeom>
        </p:spPr>
      </p:pic>
    </p:spTree>
    <p:extLst>
      <p:ext uri="{BB962C8B-B14F-4D97-AF65-F5344CB8AC3E}">
        <p14:creationId xmlns:p14="http://schemas.microsoft.com/office/powerpoint/2010/main" val="3480725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25F4-C8B0-B364-A27B-3F31888B9D7D}"/>
              </a:ext>
            </a:extLst>
          </p:cNvPr>
          <p:cNvSpPr>
            <a:spLocks noGrp="1"/>
          </p:cNvSpPr>
          <p:nvPr>
            <p:ph type="title"/>
          </p:nvPr>
        </p:nvSpPr>
        <p:spPr/>
        <p:txBody>
          <a:bodyPr/>
          <a:lstStyle/>
          <a:p>
            <a:r>
              <a:rPr lang="en-US" dirty="0"/>
              <a:t>Step 2 — Configure security group</a:t>
            </a:r>
            <a:endParaRPr lang="en-IN" dirty="0"/>
          </a:p>
        </p:txBody>
      </p:sp>
      <p:pic>
        <p:nvPicPr>
          <p:cNvPr id="4" name="Content Placeholder 3">
            <a:extLst>
              <a:ext uri="{FF2B5EF4-FFF2-40B4-BE49-F238E27FC236}">
                <a16:creationId xmlns:a16="http://schemas.microsoft.com/office/drawing/2014/main" id="{A88CAFED-9BF5-FACD-245C-2B0B80B0AB45}"/>
              </a:ext>
            </a:extLst>
          </p:cNvPr>
          <p:cNvPicPr>
            <a:picLocks noGrp="1" noChangeAspect="1"/>
          </p:cNvPicPr>
          <p:nvPr>
            <p:ph idx="1"/>
          </p:nvPr>
        </p:nvPicPr>
        <p:blipFill>
          <a:blip r:embed="rId2"/>
          <a:stretch>
            <a:fillRect/>
          </a:stretch>
        </p:blipFill>
        <p:spPr>
          <a:xfrm>
            <a:off x="839448" y="1888761"/>
            <a:ext cx="9788577" cy="4601979"/>
          </a:xfrm>
          <a:prstGeom prst="rect">
            <a:avLst/>
          </a:prstGeom>
        </p:spPr>
      </p:pic>
    </p:spTree>
    <p:extLst>
      <p:ext uri="{BB962C8B-B14F-4D97-AF65-F5344CB8AC3E}">
        <p14:creationId xmlns:p14="http://schemas.microsoft.com/office/powerpoint/2010/main" val="3799525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7C68-D943-A23B-B624-8863F8E0908D}"/>
              </a:ext>
            </a:extLst>
          </p:cNvPr>
          <p:cNvSpPr>
            <a:spLocks noGrp="1"/>
          </p:cNvSpPr>
          <p:nvPr>
            <p:ph type="title"/>
          </p:nvPr>
        </p:nvSpPr>
        <p:spPr/>
        <p:txBody>
          <a:bodyPr/>
          <a:lstStyle/>
          <a:p>
            <a:r>
              <a:rPr lang="en-US" dirty="0"/>
              <a:t>Select the Edit inbound rules</a:t>
            </a:r>
            <a:endParaRPr lang="en-IN" dirty="0"/>
          </a:p>
        </p:txBody>
      </p:sp>
      <p:pic>
        <p:nvPicPr>
          <p:cNvPr id="4" name="Content Placeholder 3">
            <a:extLst>
              <a:ext uri="{FF2B5EF4-FFF2-40B4-BE49-F238E27FC236}">
                <a16:creationId xmlns:a16="http://schemas.microsoft.com/office/drawing/2014/main" id="{829DC98C-B3B2-61DF-ADDE-B97B0602E43F}"/>
              </a:ext>
            </a:extLst>
          </p:cNvPr>
          <p:cNvPicPr>
            <a:picLocks noGrp="1" noChangeAspect="1"/>
          </p:cNvPicPr>
          <p:nvPr>
            <p:ph idx="1"/>
          </p:nvPr>
        </p:nvPicPr>
        <p:blipFill>
          <a:blip r:embed="rId2"/>
          <a:stretch>
            <a:fillRect/>
          </a:stretch>
        </p:blipFill>
        <p:spPr>
          <a:xfrm>
            <a:off x="1063752" y="2093976"/>
            <a:ext cx="9729166" cy="4081972"/>
          </a:xfrm>
          <a:prstGeom prst="rect">
            <a:avLst/>
          </a:prstGeom>
        </p:spPr>
      </p:pic>
    </p:spTree>
    <p:extLst>
      <p:ext uri="{BB962C8B-B14F-4D97-AF65-F5344CB8AC3E}">
        <p14:creationId xmlns:p14="http://schemas.microsoft.com/office/powerpoint/2010/main" val="1394696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9E86-134A-5F9F-BC4F-155AAC39212B}"/>
              </a:ext>
            </a:extLst>
          </p:cNvPr>
          <p:cNvSpPr>
            <a:spLocks noGrp="1"/>
          </p:cNvSpPr>
          <p:nvPr>
            <p:ph type="title"/>
          </p:nvPr>
        </p:nvSpPr>
        <p:spPr/>
        <p:txBody>
          <a:bodyPr>
            <a:noAutofit/>
          </a:bodyPr>
          <a:lstStyle/>
          <a:p>
            <a:r>
              <a:rPr lang="en-US" sz="4000" dirty="0"/>
              <a:t>click Add rule then add the rule as highlighted in the image below. Then click the save rules to apply the changes</a:t>
            </a:r>
            <a:endParaRPr lang="en-IN" sz="4000" dirty="0"/>
          </a:p>
        </p:txBody>
      </p:sp>
      <p:pic>
        <p:nvPicPr>
          <p:cNvPr id="4" name="Content Placeholder 3">
            <a:extLst>
              <a:ext uri="{FF2B5EF4-FFF2-40B4-BE49-F238E27FC236}">
                <a16:creationId xmlns:a16="http://schemas.microsoft.com/office/drawing/2014/main" id="{B886DE60-C32E-5DE2-1BA5-D8265E034543}"/>
              </a:ext>
            </a:extLst>
          </p:cNvPr>
          <p:cNvPicPr>
            <a:picLocks noGrp="1" noChangeAspect="1"/>
          </p:cNvPicPr>
          <p:nvPr>
            <p:ph idx="1"/>
          </p:nvPr>
        </p:nvPicPr>
        <p:blipFill>
          <a:blip r:embed="rId2"/>
          <a:stretch>
            <a:fillRect/>
          </a:stretch>
        </p:blipFill>
        <p:spPr>
          <a:xfrm>
            <a:off x="1069848" y="2498725"/>
            <a:ext cx="10058400" cy="4141918"/>
          </a:xfrm>
          <a:prstGeom prst="rect">
            <a:avLst/>
          </a:prstGeom>
        </p:spPr>
      </p:pic>
    </p:spTree>
    <p:extLst>
      <p:ext uri="{BB962C8B-B14F-4D97-AF65-F5344CB8AC3E}">
        <p14:creationId xmlns:p14="http://schemas.microsoft.com/office/powerpoint/2010/main" val="2857935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82CC-0C5C-48B3-2F29-87A4AF224A3F}"/>
              </a:ext>
            </a:extLst>
          </p:cNvPr>
          <p:cNvSpPr>
            <a:spLocks noGrp="1"/>
          </p:cNvSpPr>
          <p:nvPr>
            <p:ph type="title"/>
          </p:nvPr>
        </p:nvSpPr>
        <p:spPr>
          <a:xfrm>
            <a:off x="1063752" y="846946"/>
            <a:ext cx="10058400" cy="1416569"/>
          </a:xfrm>
        </p:spPr>
        <p:txBody>
          <a:bodyPr>
            <a:normAutofit fontScale="90000"/>
          </a:bodyPr>
          <a:lstStyle/>
          <a:p>
            <a:r>
              <a:rPr lang="en-US" dirty="0"/>
              <a:t>Step 3 — </a:t>
            </a:r>
            <a:r>
              <a:rPr lang="en-US" b="1" i="0" dirty="0">
                <a:solidFill>
                  <a:srgbClr val="242424"/>
                </a:solidFill>
                <a:effectLst/>
                <a:latin typeface="sohne"/>
              </a:rPr>
              <a:t> Connect your EC2 instance using ssh</a:t>
            </a:r>
            <a:br>
              <a:rPr lang="en-US" b="1" i="0" dirty="0">
                <a:solidFill>
                  <a:srgbClr val="242424"/>
                </a:solidFill>
                <a:effectLst/>
                <a:latin typeface="sohne"/>
              </a:rPr>
            </a:br>
            <a:endParaRPr lang="en-IN" dirty="0"/>
          </a:p>
        </p:txBody>
      </p:sp>
      <p:pic>
        <p:nvPicPr>
          <p:cNvPr id="4" name="Content Placeholder 3">
            <a:extLst>
              <a:ext uri="{FF2B5EF4-FFF2-40B4-BE49-F238E27FC236}">
                <a16:creationId xmlns:a16="http://schemas.microsoft.com/office/drawing/2014/main" id="{6BAF8943-E990-3430-18C5-E94544BA4BCA}"/>
              </a:ext>
            </a:extLst>
          </p:cNvPr>
          <p:cNvPicPr>
            <a:picLocks noGrp="1" noChangeAspect="1"/>
          </p:cNvPicPr>
          <p:nvPr>
            <p:ph idx="1"/>
          </p:nvPr>
        </p:nvPicPr>
        <p:blipFill>
          <a:blip r:embed="rId2"/>
          <a:stretch>
            <a:fillRect/>
          </a:stretch>
        </p:blipFill>
        <p:spPr>
          <a:xfrm>
            <a:off x="1075944" y="2398426"/>
            <a:ext cx="10052304" cy="4212235"/>
          </a:xfrm>
          <a:prstGeom prst="rect">
            <a:avLst/>
          </a:prstGeom>
        </p:spPr>
      </p:pic>
    </p:spTree>
    <p:extLst>
      <p:ext uri="{BB962C8B-B14F-4D97-AF65-F5344CB8AC3E}">
        <p14:creationId xmlns:p14="http://schemas.microsoft.com/office/powerpoint/2010/main" val="316030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2EDE-4F91-0604-9269-C14E8EA34B82}"/>
              </a:ext>
            </a:extLst>
          </p:cNvPr>
          <p:cNvSpPr>
            <a:spLocks noGrp="1"/>
          </p:cNvSpPr>
          <p:nvPr>
            <p:ph type="title"/>
          </p:nvPr>
        </p:nvSpPr>
        <p:spPr/>
        <p:txBody>
          <a:bodyPr/>
          <a:lstStyle/>
          <a:p>
            <a:r>
              <a:rPr lang="en-US" dirty="0"/>
              <a:t>Jenkins installation path</a:t>
            </a:r>
            <a:endParaRPr lang="en-IN" dirty="0"/>
          </a:p>
        </p:txBody>
      </p:sp>
      <p:sp>
        <p:nvSpPr>
          <p:cNvPr id="3" name="Content Placeholder 2">
            <a:extLst>
              <a:ext uri="{FF2B5EF4-FFF2-40B4-BE49-F238E27FC236}">
                <a16:creationId xmlns:a16="http://schemas.microsoft.com/office/drawing/2014/main" id="{649BC479-B4ED-A832-CB89-DB305ADAC432}"/>
              </a:ext>
            </a:extLst>
          </p:cNvPr>
          <p:cNvSpPr>
            <a:spLocks noGrp="1"/>
          </p:cNvSpPr>
          <p:nvPr>
            <p:ph idx="1"/>
          </p:nvPr>
        </p:nvSpPr>
        <p:spPr/>
        <p:txBody>
          <a:bodyPr/>
          <a:lstStyle/>
          <a:p>
            <a:r>
              <a:rPr lang="en-IN" dirty="0"/>
              <a:t>sudo wget -O /usr/share/keyrings/jenkins-</a:t>
            </a:r>
            <a:r>
              <a:rPr lang="en-IN" dirty="0" err="1"/>
              <a:t>keyring.asc</a:t>
            </a:r>
            <a:r>
              <a:rPr lang="en-IN" dirty="0"/>
              <a:t> \</a:t>
            </a:r>
          </a:p>
          <a:p>
            <a:pPr marL="0" indent="0">
              <a:buNone/>
            </a:pPr>
            <a:r>
              <a:rPr lang="en-IN" dirty="0"/>
              <a:t>	 </a:t>
            </a:r>
            <a:r>
              <a:rPr lang="en-IN" dirty="0">
                <a:hlinkClick r:id="rId2"/>
              </a:rPr>
              <a:t>https://pkg.jenkins.io/debian-stable/jenkins.io-2023.key</a:t>
            </a:r>
            <a:endParaRPr lang="en-IN" dirty="0"/>
          </a:p>
          <a:p>
            <a:r>
              <a:rPr lang="en-IN" dirty="0"/>
              <a:t>echo "deb [signed-by=/usr/share/keyrings/jenkins-</a:t>
            </a:r>
            <a:r>
              <a:rPr lang="en-IN" dirty="0" err="1"/>
              <a:t>keyring.asc</a:t>
            </a:r>
            <a:r>
              <a:rPr lang="en-IN" dirty="0"/>
              <a:t>]" \</a:t>
            </a:r>
          </a:p>
          <a:p>
            <a:pPr marL="0" indent="0">
              <a:buNone/>
            </a:pPr>
            <a:r>
              <a:rPr lang="en-IN" dirty="0"/>
              <a:t>    https://pkg.jenkins.io/debian-stable binary/ | sudo tee \</a:t>
            </a:r>
          </a:p>
          <a:p>
            <a:pPr marL="0" indent="0">
              <a:buNone/>
            </a:pPr>
            <a:r>
              <a:rPr lang="en-IN" dirty="0"/>
              <a:t>    /etc/apt/sources.list.d/jenkins.list &gt; /dev/null</a:t>
            </a:r>
          </a:p>
          <a:p>
            <a:pPr marL="0" indent="0">
              <a:buNone/>
            </a:pPr>
            <a:endParaRPr lang="en-IN" dirty="0"/>
          </a:p>
          <a:p>
            <a:r>
              <a:rPr lang="en-IN" dirty="0"/>
              <a:t> sudo apt-get update</a:t>
            </a:r>
          </a:p>
          <a:p>
            <a:r>
              <a:rPr lang="en-IN" dirty="0"/>
              <a:t> sudo apt-get install fontconfig openjdk-17-jre</a:t>
            </a:r>
          </a:p>
          <a:p>
            <a:r>
              <a:rPr lang="en-IN" dirty="0"/>
              <a:t> sudo apt-get install jenkins</a:t>
            </a:r>
          </a:p>
        </p:txBody>
      </p:sp>
    </p:spTree>
    <p:extLst>
      <p:ext uri="{BB962C8B-B14F-4D97-AF65-F5344CB8AC3E}">
        <p14:creationId xmlns:p14="http://schemas.microsoft.com/office/powerpoint/2010/main" val="3788594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B4C8E5-1C24-EF24-8836-42E14DB7E8A4}"/>
              </a:ext>
            </a:extLst>
          </p:cNvPr>
          <p:cNvSpPr>
            <a:spLocks noGrp="1"/>
          </p:cNvSpPr>
          <p:nvPr>
            <p:ph idx="1"/>
          </p:nvPr>
        </p:nvSpPr>
        <p:spPr>
          <a:xfrm>
            <a:off x="1069848" y="449705"/>
            <a:ext cx="10058400" cy="5722495"/>
          </a:xfrm>
        </p:spPr>
        <p:txBody>
          <a:bodyPr/>
          <a:lstStyle/>
          <a:p>
            <a:r>
              <a:rPr lang="en-IN" dirty="0"/>
              <a:t>sudo systemctl start jenkins</a:t>
            </a:r>
          </a:p>
          <a:p>
            <a:r>
              <a:rPr lang="en-IN" dirty="0"/>
              <a:t>sudo systemctl enable jenkins</a:t>
            </a:r>
          </a:p>
          <a:p>
            <a:r>
              <a:rPr lang="en-IN" dirty="0"/>
              <a:t>sudo systemctl status Jenkins</a:t>
            </a:r>
          </a:p>
          <a:p>
            <a:endParaRPr lang="en-IN" dirty="0"/>
          </a:p>
          <a:p>
            <a:pPr marL="0" indent="0">
              <a:buNone/>
            </a:pPr>
            <a:r>
              <a:rPr lang="en-IN" dirty="0"/>
              <a:t>When we stop the instance again we can  start instance using these commands</a:t>
            </a:r>
          </a:p>
          <a:p>
            <a:r>
              <a:rPr lang="en-IN" dirty="0"/>
              <a:t>sudo systemctl daemon-reload</a:t>
            </a:r>
          </a:p>
          <a:p>
            <a:r>
              <a:rPr lang="en-IN" dirty="0"/>
              <a:t>sudo systemctl restart jenkins.service</a:t>
            </a:r>
          </a:p>
          <a:p>
            <a:r>
              <a:rPr lang="en-IN" dirty="0"/>
              <a:t>sudo systemctl status  jenkins.service</a:t>
            </a:r>
          </a:p>
          <a:p>
            <a:pPr marL="0" indent="0">
              <a:buNone/>
            </a:pPr>
            <a:endParaRPr lang="en-IN" dirty="0"/>
          </a:p>
          <a:p>
            <a:pPr marL="0" indent="0">
              <a:buNone/>
            </a:pPr>
            <a:r>
              <a:rPr lang="en-IN" sz="4000" dirty="0"/>
              <a:t>MAVEN INSTALLATION</a:t>
            </a:r>
          </a:p>
          <a:p>
            <a:r>
              <a:rPr lang="es-ES" dirty="0"/>
              <a:t>sudo apt  install  Maven  -y</a:t>
            </a:r>
          </a:p>
          <a:p>
            <a:r>
              <a:rPr lang="es-ES" dirty="0"/>
              <a:t>mvn –versión</a:t>
            </a:r>
          </a:p>
          <a:p>
            <a:pPr marL="0" indent="0">
              <a:buNone/>
            </a:pPr>
            <a:endParaRPr lang="es-ES" dirty="0"/>
          </a:p>
          <a:p>
            <a:pPr marL="0" indent="0">
              <a:buNone/>
            </a:pPr>
            <a:endParaRPr lang="en-IN" dirty="0"/>
          </a:p>
        </p:txBody>
      </p:sp>
    </p:spTree>
    <p:extLst>
      <p:ext uri="{BB962C8B-B14F-4D97-AF65-F5344CB8AC3E}">
        <p14:creationId xmlns:p14="http://schemas.microsoft.com/office/powerpoint/2010/main" val="2412431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34004-EEB5-12E7-2C58-F983F1A5E644}"/>
              </a:ext>
            </a:extLst>
          </p:cNvPr>
          <p:cNvSpPr>
            <a:spLocks noGrp="1"/>
          </p:cNvSpPr>
          <p:nvPr>
            <p:ph type="title"/>
          </p:nvPr>
        </p:nvSpPr>
        <p:spPr/>
        <p:txBody>
          <a:bodyPr/>
          <a:lstStyle/>
          <a:p>
            <a:r>
              <a:rPr lang="en-US" dirty="0"/>
              <a:t>Docker installation path</a:t>
            </a:r>
            <a:endParaRPr lang="en-IN" dirty="0"/>
          </a:p>
        </p:txBody>
      </p:sp>
      <p:sp>
        <p:nvSpPr>
          <p:cNvPr id="3" name="Content Placeholder 2">
            <a:extLst>
              <a:ext uri="{FF2B5EF4-FFF2-40B4-BE49-F238E27FC236}">
                <a16:creationId xmlns:a16="http://schemas.microsoft.com/office/drawing/2014/main" id="{22E63875-8925-5765-A15D-C422B31E9CCD}"/>
              </a:ext>
            </a:extLst>
          </p:cNvPr>
          <p:cNvSpPr>
            <a:spLocks noGrp="1"/>
          </p:cNvSpPr>
          <p:nvPr>
            <p:ph idx="1"/>
          </p:nvPr>
        </p:nvSpPr>
        <p:spPr/>
        <p:txBody>
          <a:bodyPr/>
          <a:lstStyle/>
          <a:p>
            <a:r>
              <a:rPr lang="en-IN" dirty="0"/>
              <a:t>sudo apt-get update</a:t>
            </a:r>
          </a:p>
          <a:p>
            <a:r>
              <a:rPr lang="en-IN" dirty="0"/>
              <a:t>sudo apt-get install docker.io -y</a:t>
            </a:r>
          </a:p>
          <a:p>
            <a:r>
              <a:rPr lang="en-IN" dirty="0"/>
              <a:t>sudo </a:t>
            </a:r>
            <a:r>
              <a:rPr lang="en-IN" dirty="0" err="1"/>
              <a:t>usermod</a:t>
            </a:r>
            <a:r>
              <a:rPr lang="en-IN" dirty="0"/>
              <a:t> -</a:t>
            </a:r>
            <a:r>
              <a:rPr lang="en-IN" dirty="0" err="1"/>
              <a:t>aG</a:t>
            </a:r>
            <a:r>
              <a:rPr lang="en-IN" dirty="0"/>
              <a:t> docker $USER</a:t>
            </a:r>
          </a:p>
          <a:p>
            <a:r>
              <a:rPr lang="en-IN" dirty="0" err="1"/>
              <a:t>newgrp</a:t>
            </a:r>
            <a:r>
              <a:rPr lang="en-IN" dirty="0"/>
              <a:t> docker</a:t>
            </a:r>
          </a:p>
          <a:p>
            <a:r>
              <a:rPr lang="en-IN" dirty="0"/>
              <a:t>sudo </a:t>
            </a:r>
            <a:r>
              <a:rPr lang="en-IN" dirty="0" err="1"/>
              <a:t>chmod</a:t>
            </a:r>
            <a:r>
              <a:rPr lang="en-IN" dirty="0"/>
              <a:t> 777 /var/run/</a:t>
            </a:r>
            <a:r>
              <a:rPr lang="en-IN" dirty="0" err="1"/>
              <a:t>docker.sock</a:t>
            </a:r>
            <a:endParaRPr lang="en-IN" dirty="0"/>
          </a:p>
          <a:p>
            <a:r>
              <a:rPr lang="en-US" dirty="0"/>
              <a:t>docker run -d --name sonar -p 9000:9000 </a:t>
            </a:r>
            <a:r>
              <a:rPr lang="en-US" dirty="0" err="1"/>
              <a:t>sonarqube:lts-community</a:t>
            </a:r>
            <a:endParaRPr lang="en-IN" dirty="0"/>
          </a:p>
        </p:txBody>
      </p:sp>
    </p:spTree>
    <p:extLst>
      <p:ext uri="{BB962C8B-B14F-4D97-AF65-F5344CB8AC3E}">
        <p14:creationId xmlns:p14="http://schemas.microsoft.com/office/powerpoint/2010/main" val="4096142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6D59-C14D-CF7D-3CC6-F3E7F387F04B}"/>
              </a:ext>
            </a:extLst>
          </p:cNvPr>
          <p:cNvSpPr>
            <a:spLocks noGrp="1"/>
          </p:cNvSpPr>
          <p:nvPr>
            <p:ph type="title"/>
          </p:nvPr>
        </p:nvSpPr>
        <p:spPr/>
        <p:txBody>
          <a:bodyPr/>
          <a:lstStyle/>
          <a:p>
            <a:r>
              <a:rPr lang="en-IN" dirty="0"/>
              <a:t>What is Jenkins?</a:t>
            </a:r>
          </a:p>
        </p:txBody>
      </p:sp>
      <p:sp>
        <p:nvSpPr>
          <p:cNvPr id="3" name="Content Placeholder 2">
            <a:extLst>
              <a:ext uri="{FF2B5EF4-FFF2-40B4-BE49-F238E27FC236}">
                <a16:creationId xmlns:a16="http://schemas.microsoft.com/office/drawing/2014/main" id="{940DD0CA-9712-E6B0-2C99-0EAC40F265F9}"/>
              </a:ext>
            </a:extLst>
          </p:cNvPr>
          <p:cNvSpPr>
            <a:spLocks noGrp="1"/>
          </p:cNvSpPr>
          <p:nvPr>
            <p:ph idx="1"/>
          </p:nvPr>
        </p:nvSpPr>
        <p:spPr/>
        <p:txBody>
          <a:bodyPr>
            <a:normAutofit/>
          </a:bodyPr>
          <a:lstStyle/>
          <a:p>
            <a:r>
              <a:rPr lang="en-US" sz="3600" dirty="0"/>
              <a:t>Jenkins is a tool that is used for automation. It is mainly an open-source server that allows all the developers to build, test and deploy software. It is written in Java and runs on java only. By using Jenkins we can make a continuous integration of projects(jobs) or end-to-endpoint automation</a:t>
            </a:r>
            <a:endParaRPr lang="en-IN" sz="3600" dirty="0"/>
          </a:p>
        </p:txBody>
      </p:sp>
    </p:spTree>
    <p:extLst>
      <p:ext uri="{BB962C8B-B14F-4D97-AF65-F5344CB8AC3E}">
        <p14:creationId xmlns:p14="http://schemas.microsoft.com/office/powerpoint/2010/main" val="4010647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541DD3-1246-C818-B909-867E79118716}"/>
              </a:ext>
            </a:extLst>
          </p:cNvPr>
          <p:cNvPicPr>
            <a:picLocks noGrp="1" noChangeAspect="1"/>
          </p:cNvPicPr>
          <p:nvPr>
            <p:ph idx="1"/>
          </p:nvPr>
        </p:nvPicPr>
        <p:blipFill>
          <a:blip r:embed="rId2"/>
          <a:stretch>
            <a:fillRect/>
          </a:stretch>
        </p:blipFill>
        <p:spPr>
          <a:xfrm>
            <a:off x="-1" y="0"/>
            <a:ext cx="12192001" cy="6857999"/>
          </a:xfrm>
          <a:prstGeom prst="rect">
            <a:avLst/>
          </a:prstGeom>
        </p:spPr>
      </p:pic>
    </p:spTree>
    <p:extLst>
      <p:ext uri="{BB962C8B-B14F-4D97-AF65-F5344CB8AC3E}">
        <p14:creationId xmlns:p14="http://schemas.microsoft.com/office/powerpoint/2010/main" val="740906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928358-756F-7797-9F8A-8C0E1F46CE5F}"/>
              </a:ext>
            </a:extLst>
          </p:cNvPr>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368043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B291BA4-46A1-80F8-732F-99CFA7F476AF}"/>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4749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D4B8-2DE1-83BF-079D-33D7EB91EC7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542DA5A-6F22-0BC5-4A21-D9EB4379B464}"/>
              </a:ext>
            </a:extLst>
          </p:cNvPr>
          <p:cNvPicPr>
            <a:picLocks noGrp="1" noChangeAspect="1"/>
          </p:cNvPicPr>
          <p:nvPr>
            <p:ph idx="1"/>
          </p:nvPr>
        </p:nvPicPr>
        <p:blipFill>
          <a:blip r:embed="rId2"/>
          <a:stretch>
            <a:fillRect/>
          </a:stretch>
        </p:blipFill>
        <p:spPr>
          <a:xfrm>
            <a:off x="1069848" y="2120900"/>
            <a:ext cx="10058400" cy="4737100"/>
          </a:xfrm>
          <a:prstGeom prst="rect">
            <a:avLst/>
          </a:prstGeom>
        </p:spPr>
      </p:pic>
    </p:spTree>
    <p:extLst>
      <p:ext uri="{BB962C8B-B14F-4D97-AF65-F5344CB8AC3E}">
        <p14:creationId xmlns:p14="http://schemas.microsoft.com/office/powerpoint/2010/main" val="3290276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616-6BEC-2145-35DD-825768515181}"/>
              </a:ext>
            </a:extLst>
          </p:cNvPr>
          <p:cNvSpPr>
            <a:spLocks noGrp="1"/>
          </p:cNvSpPr>
          <p:nvPr>
            <p:ph type="title"/>
          </p:nvPr>
        </p:nvSpPr>
        <p:spPr>
          <a:xfrm>
            <a:off x="824459" y="379701"/>
            <a:ext cx="11182662" cy="1609344"/>
          </a:xfrm>
        </p:spPr>
        <p:txBody>
          <a:bodyPr/>
          <a:lstStyle/>
          <a:p>
            <a:r>
              <a:rPr lang="en-US" dirty="0"/>
              <a:t>Step 1: Log in to the Jenkins dashboard</a:t>
            </a:r>
            <a:endParaRPr lang="en-IN" dirty="0"/>
          </a:p>
        </p:txBody>
      </p:sp>
      <p:pic>
        <p:nvPicPr>
          <p:cNvPr id="4" name="Content Placeholder 3">
            <a:extLst>
              <a:ext uri="{FF2B5EF4-FFF2-40B4-BE49-F238E27FC236}">
                <a16:creationId xmlns:a16="http://schemas.microsoft.com/office/drawing/2014/main" id="{49C3400E-4493-4B3C-9CCC-6C7BBE4D0797}"/>
              </a:ext>
            </a:extLst>
          </p:cNvPr>
          <p:cNvPicPr>
            <a:picLocks noGrp="1" noChangeAspect="1"/>
          </p:cNvPicPr>
          <p:nvPr>
            <p:ph idx="1"/>
          </p:nvPr>
        </p:nvPicPr>
        <p:blipFill>
          <a:blip r:embed="rId2"/>
          <a:stretch>
            <a:fillRect/>
          </a:stretch>
        </p:blipFill>
        <p:spPr>
          <a:xfrm>
            <a:off x="1069848" y="2120900"/>
            <a:ext cx="10058400" cy="4737100"/>
          </a:xfrm>
          <a:prstGeom prst="rect">
            <a:avLst/>
          </a:prstGeom>
        </p:spPr>
      </p:pic>
    </p:spTree>
    <p:extLst>
      <p:ext uri="{BB962C8B-B14F-4D97-AF65-F5344CB8AC3E}">
        <p14:creationId xmlns:p14="http://schemas.microsoft.com/office/powerpoint/2010/main" val="2511351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32E3-A1F0-377D-0C6F-AFEBEC7021BA}"/>
              </a:ext>
            </a:extLst>
          </p:cNvPr>
          <p:cNvSpPr>
            <a:spLocks noGrp="1"/>
          </p:cNvSpPr>
          <p:nvPr>
            <p:ph type="title"/>
          </p:nvPr>
        </p:nvSpPr>
        <p:spPr>
          <a:xfrm>
            <a:off x="0" y="484632"/>
            <a:ext cx="12192000" cy="1224247"/>
          </a:xfrm>
        </p:spPr>
        <p:txBody>
          <a:bodyPr/>
          <a:lstStyle/>
          <a:p>
            <a:r>
              <a:rPr lang="en-US" dirty="0"/>
              <a:t>Step 2: Create the Jenkins pipeline</a:t>
            </a:r>
            <a:endParaRPr lang="en-IN" dirty="0"/>
          </a:p>
        </p:txBody>
      </p:sp>
      <p:pic>
        <p:nvPicPr>
          <p:cNvPr id="4" name="Content Placeholder 3">
            <a:extLst>
              <a:ext uri="{FF2B5EF4-FFF2-40B4-BE49-F238E27FC236}">
                <a16:creationId xmlns:a16="http://schemas.microsoft.com/office/drawing/2014/main" id="{110F3E29-5D91-7160-C76E-23DA03F03E2D}"/>
              </a:ext>
            </a:extLst>
          </p:cNvPr>
          <p:cNvPicPr>
            <a:picLocks noGrp="1" noChangeAspect="1"/>
          </p:cNvPicPr>
          <p:nvPr>
            <p:ph idx="1"/>
          </p:nvPr>
        </p:nvPicPr>
        <p:blipFill>
          <a:blip r:embed="rId2"/>
          <a:stretch>
            <a:fillRect/>
          </a:stretch>
        </p:blipFill>
        <p:spPr>
          <a:xfrm>
            <a:off x="0" y="1708879"/>
            <a:ext cx="12191999" cy="5149121"/>
          </a:xfrm>
          <a:prstGeom prst="rect">
            <a:avLst/>
          </a:prstGeom>
        </p:spPr>
      </p:pic>
    </p:spTree>
    <p:extLst>
      <p:ext uri="{BB962C8B-B14F-4D97-AF65-F5344CB8AC3E}">
        <p14:creationId xmlns:p14="http://schemas.microsoft.com/office/powerpoint/2010/main" val="17811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1E94-6551-3AFD-D410-D5051DD34CEE}"/>
              </a:ext>
            </a:extLst>
          </p:cNvPr>
          <p:cNvSpPr>
            <a:spLocks noGrp="1"/>
          </p:cNvSpPr>
          <p:nvPr>
            <p:ph type="title"/>
          </p:nvPr>
        </p:nvSpPr>
        <p:spPr>
          <a:xfrm>
            <a:off x="0" y="484632"/>
            <a:ext cx="11128248" cy="1044365"/>
          </a:xfrm>
        </p:spPr>
        <p:txBody>
          <a:bodyPr/>
          <a:lstStyle/>
          <a:p>
            <a:r>
              <a:rPr lang="en-IN" dirty="0"/>
              <a:t>Step 3: Configure pipeline options</a:t>
            </a:r>
          </a:p>
        </p:txBody>
      </p:sp>
      <p:pic>
        <p:nvPicPr>
          <p:cNvPr id="4" name="Content Placeholder 3">
            <a:extLst>
              <a:ext uri="{FF2B5EF4-FFF2-40B4-BE49-F238E27FC236}">
                <a16:creationId xmlns:a16="http://schemas.microsoft.com/office/drawing/2014/main" id="{57AF550D-85C6-FC8D-763E-FD45D75D33D2}"/>
              </a:ext>
            </a:extLst>
          </p:cNvPr>
          <p:cNvPicPr>
            <a:picLocks noGrp="1" noChangeAspect="1"/>
          </p:cNvPicPr>
          <p:nvPr>
            <p:ph idx="1"/>
          </p:nvPr>
        </p:nvPicPr>
        <p:blipFill>
          <a:blip r:embed="rId2"/>
          <a:stretch>
            <a:fillRect/>
          </a:stretch>
        </p:blipFill>
        <p:spPr>
          <a:xfrm>
            <a:off x="0" y="1663908"/>
            <a:ext cx="12191999" cy="5194092"/>
          </a:xfrm>
          <a:prstGeom prst="rect">
            <a:avLst/>
          </a:prstGeom>
        </p:spPr>
      </p:pic>
    </p:spTree>
    <p:extLst>
      <p:ext uri="{BB962C8B-B14F-4D97-AF65-F5344CB8AC3E}">
        <p14:creationId xmlns:p14="http://schemas.microsoft.com/office/powerpoint/2010/main" val="3754392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F1E3-412A-FBD5-402F-319E50DB5E8E}"/>
              </a:ext>
            </a:extLst>
          </p:cNvPr>
          <p:cNvSpPr>
            <a:spLocks noGrp="1"/>
          </p:cNvSpPr>
          <p:nvPr>
            <p:ph type="title"/>
          </p:nvPr>
        </p:nvSpPr>
        <p:spPr>
          <a:xfrm>
            <a:off x="374754" y="484632"/>
            <a:ext cx="10753494" cy="909453"/>
          </a:xfrm>
        </p:spPr>
        <p:txBody>
          <a:bodyPr/>
          <a:lstStyle/>
          <a:p>
            <a:r>
              <a:rPr lang="en-US" dirty="0"/>
              <a:t>Step 4: Create a pipeline script</a:t>
            </a:r>
            <a:endParaRPr lang="en-IN" dirty="0"/>
          </a:p>
        </p:txBody>
      </p:sp>
      <p:pic>
        <p:nvPicPr>
          <p:cNvPr id="4" name="Content Placeholder 3">
            <a:extLst>
              <a:ext uri="{FF2B5EF4-FFF2-40B4-BE49-F238E27FC236}">
                <a16:creationId xmlns:a16="http://schemas.microsoft.com/office/drawing/2014/main" id="{3DEF96E2-4CA5-E3AE-F713-1E8C95B9C77B}"/>
              </a:ext>
            </a:extLst>
          </p:cNvPr>
          <p:cNvPicPr>
            <a:picLocks noGrp="1" noChangeAspect="1"/>
          </p:cNvPicPr>
          <p:nvPr>
            <p:ph idx="1"/>
          </p:nvPr>
        </p:nvPicPr>
        <p:blipFill>
          <a:blip r:embed="rId2"/>
          <a:stretch>
            <a:fillRect/>
          </a:stretch>
        </p:blipFill>
        <p:spPr>
          <a:xfrm>
            <a:off x="0" y="1499016"/>
            <a:ext cx="12192000" cy="5358984"/>
          </a:xfrm>
          <a:prstGeom prst="rect">
            <a:avLst/>
          </a:prstGeom>
        </p:spPr>
      </p:pic>
    </p:spTree>
    <p:extLst>
      <p:ext uri="{BB962C8B-B14F-4D97-AF65-F5344CB8AC3E}">
        <p14:creationId xmlns:p14="http://schemas.microsoft.com/office/powerpoint/2010/main" val="294552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1B463B-DD9F-D985-184F-CEF5EB1C6A7F}"/>
              </a:ext>
            </a:extLst>
          </p:cNvPr>
          <p:cNvSpPr txBox="1"/>
          <p:nvPr/>
        </p:nvSpPr>
        <p:spPr>
          <a:xfrm>
            <a:off x="1948721" y="0"/>
            <a:ext cx="9863528" cy="6740307"/>
          </a:xfrm>
          <a:prstGeom prst="rect">
            <a:avLst/>
          </a:prstGeom>
          <a:noFill/>
        </p:spPr>
        <p:txBody>
          <a:bodyPr wrap="square">
            <a:spAutoFit/>
          </a:bodyPr>
          <a:lstStyle/>
          <a:p>
            <a:r>
              <a:rPr lang="en-IN" b="1" dirty="0"/>
              <a:t>pipeline {</a:t>
            </a:r>
          </a:p>
          <a:p>
            <a:r>
              <a:rPr lang="en-IN" b="1" dirty="0"/>
              <a:t>    agent any</a:t>
            </a:r>
          </a:p>
          <a:p>
            <a:endParaRPr lang="en-IN" b="1" dirty="0"/>
          </a:p>
          <a:p>
            <a:r>
              <a:rPr lang="en-IN" b="1" dirty="0"/>
              <a:t>    tools {</a:t>
            </a:r>
          </a:p>
          <a:p>
            <a:r>
              <a:rPr lang="en-IN" b="1" dirty="0"/>
              <a:t>        </a:t>
            </a:r>
            <a:r>
              <a:rPr lang="en-IN" b="1" dirty="0" err="1"/>
              <a:t>jdk</a:t>
            </a:r>
            <a:r>
              <a:rPr lang="en-IN" b="1" dirty="0"/>
              <a:t> 'jdk17'</a:t>
            </a:r>
          </a:p>
          <a:p>
            <a:r>
              <a:rPr lang="en-IN" b="1" dirty="0"/>
              <a:t>        </a:t>
            </a:r>
            <a:r>
              <a:rPr lang="en-IN" b="1" dirty="0" err="1"/>
              <a:t>nodejs</a:t>
            </a:r>
            <a:r>
              <a:rPr lang="en-IN" b="1" dirty="0"/>
              <a:t> 'node23'</a:t>
            </a:r>
          </a:p>
          <a:p>
            <a:r>
              <a:rPr lang="en-IN" b="1" dirty="0"/>
              <a:t>    }</a:t>
            </a:r>
          </a:p>
          <a:p>
            <a:endParaRPr lang="en-IN" b="1" dirty="0"/>
          </a:p>
          <a:p>
            <a:r>
              <a:rPr lang="en-IN" b="1" dirty="0"/>
              <a:t>    environment {</a:t>
            </a:r>
          </a:p>
          <a:p>
            <a:r>
              <a:rPr lang="en-IN" b="1" dirty="0"/>
              <a:t>        SCANNER_HOME = tool 'sonar-scanner'</a:t>
            </a:r>
          </a:p>
          <a:p>
            <a:r>
              <a:rPr lang="en-IN" b="1" dirty="0"/>
              <a:t>    }</a:t>
            </a:r>
          </a:p>
          <a:p>
            <a:endParaRPr lang="en-IN" b="1" dirty="0"/>
          </a:p>
          <a:p>
            <a:r>
              <a:rPr lang="en-IN" b="1" dirty="0"/>
              <a:t>    stages {</a:t>
            </a:r>
          </a:p>
          <a:p>
            <a:r>
              <a:rPr lang="en-IN" b="1" dirty="0"/>
              <a:t>        stage('Clean Workspace') {</a:t>
            </a:r>
          </a:p>
          <a:p>
            <a:r>
              <a:rPr lang="en-IN" b="1" dirty="0"/>
              <a:t>            steps {</a:t>
            </a:r>
          </a:p>
          <a:p>
            <a:r>
              <a:rPr lang="en-IN" b="1" dirty="0"/>
              <a:t>                </a:t>
            </a:r>
            <a:r>
              <a:rPr lang="en-IN" b="1" dirty="0" err="1"/>
              <a:t>cleanWs</a:t>
            </a:r>
            <a:r>
              <a:rPr lang="en-IN" b="1" dirty="0"/>
              <a:t>()</a:t>
            </a:r>
          </a:p>
          <a:p>
            <a:r>
              <a:rPr lang="en-IN" b="1" dirty="0"/>
              <a:t>            }</a:t>
            </a:r>
          </a:p>
          <a:p>
            <a:r>
              <a:rPr lang="en-IN" b="1" dirty="0"/>
              <a:t>        }</a:t>
            </a:r>
          </a:p>
          <a:p>
            <a:endParaRPr lang="en-IN" b="1" dirty="0"/>
          </a:p>
          <a:p>
            <a:r>
              <a:rPr lang="en-IN" b="1" dirty="0"/>
              <a:t>        stage('Checkout from Git') {</a:t>
            </a:r>
          </a:p>
          <a:p>
            <a:r>
              <a:rPr lang="en-IN" b="1" dirty="0"/>
              <a:t>            steps {</a:t>
            </a:r>
          </a:p>
          <a:p>
            <a:r>
              <a:rPr lang="en-IN" b="1" dirty="0"/>
              <a:t>                git ‘https://github.com/9160882192/prasanth22.git'</a:t>
            </a:r>
          </a:p>
          <a:p>
            <a:r>
              <a:rPr lang="en-IN" b="1" dirty="0"/>
              <a:t>            }</a:t>
            </a:r>
          </a:p>
          <a:p>
            <a:r>
              <a:rPr lang="en-IN" b="1" dirty="0"/>
              <a:t>        }</a:t>
            </a:r>
          </a:p>
        </p:txBody>
      </p:sp>
    </p:spTree>
    <p:extLst>
      <p:ext uri="{BB962C8B-B14F-4D97-AF65-F5344CB8AC3E}">
        <p14:creationId xmlns:p14="http://schemas.microsoft.com/office/powerpoint/2010/main" val="2112068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FDA5F-F420-D221-E686-3E3345CD9CC2}"/>
              </a:ext>
            </a:extLst>
          </p:cNvPr>
          <p:cNvSpPr txBox="1"/>
          <p:nvPr/>
        </p:nvSpPr>
        <p:spPr>
          <a:xfrm>
            <a:off x="1873770" y="609097"/>
            <a:ext cx="7266481" cy="5632311"/>
          </a:xfrm>
          <a:prstGeom prst="rect">
            <a:avLst/>
          </a:prstGeom>
          <a:noFill/>
        </p:spPr>
        <p:txBody>
          <a:bodyPr wrap="square">
            <a:spAutoFit/>
          </a:bodyPr>
          <a:lstStyle/>
          <a:p>
            <a:r>
              <a:rPr lang="en-IN" b="1" dirty="0"/>
              <a:t>stage('SonarQube Analysis') {</a:t>
            </a:r>
          </a:p>
          <a:p>
            <a:r>
              <a:rPr lang="en-IN" b="1" dirty="0"/>
              <a:t>            steps {</a:t>
            </a:r>
          </a:p>
          <a:p>
            <a:r>
              <a:rPr lang="en-IN" b="1" dirty="0"/>
              <a:t>                </a:t>
            </a:r>
            <a:r>
              <a:rPr lang="en-IN" b="1" dirty="0" err="1"/>
              <a:t>withSonarQubeEnv</a:t>
            </a:r>
            <a:r>
              <a:rPr lang="en-IN" b="1" dirty="0"/>
              <a:t>('sonar-server') {</a:t>
            </a:r>
          </a:p>
          <a:p>
            <a:r>
              <a:rPr lang="en-IN" b="1" dirty="0"/>
              <a:t>                    </a:t>
            </a:r>
            <a:r>
              <a:rPr lang="en-IN" b="1" dirty="0" err="1"/>
              <a:t>sh</a:t>
            </a:r>
            <a:r>
              <a:rPr lang="en-IN" b="1" dirty="0"/>
              <a:t> ''' </a:t>
            </a:r>
          </a:p>
          <a:p>
            <a:r>
              <a:rPr lang="en-IN" b="1" dirty="0"/>
              <a:t>                    $SCANNER_HOME/bin/sonar-scanner \</a:t>
            </a:r>
          </a:p>
          <a:p>
            <a:r>
              <a:rPr lang="en-IN" b="1" dirty="0"/>
              <a:t>                    -</a:t>
            </a:r>
            <a:r>
              <a:rPr lang="en-IN" b="1" dirty="0" err="1"/>
              <a:t>Dsonar.projectName</a:t>
            </a:r>
            <a:r>
              <a:rPr lang="en-IN" b="1" dirty="0"/>
              <a:t>=</a:t>
            </a:r>
            <a:r>
              <a:rPr lang="en-IN" b="1" dirty="0" err="1"/>
              <a:t>swiggy</a:t>
            </a:r>
            <a:r>
              <a:rPr lang="en-IN" b="1" dirty="0"/>
              <a:t>-app \</a:t>
            </a:r>
          </a:p>
          <a:p>
            <a:r>
              <a:rPr lang="en-IN" b="1" dirty="0"/>
              <a:t>                    -</a:t>
            </a:r>
            <a:r>
              <a:rPr lang="en-IN" b="1" dirty="0" err="1"/>
              <a:t>Dsonar.projectKey</a:t>
            </a:r>
            <a:r>
              <a:rPr lang="en-IN" b="1" dirty="0"/>
              <a:t>=</a:t>
            </a:r>
            <a:r>
              <a:rPr lang="en-IN" b="1" dirty="0" err="1"/>
              <a:t>swiggy</a:t>
            </a:r>
            <a:r>
              <a:rPr lang="en-IN" b="1" dirty="0"/>
              <a:t>-app </a:t>
            </a:r>
          </a:p>
          <a:p>
            <a:r>
              <a:rPr lang="en-IN" b="1" dirty="0"/>
              <a:t>                    '''</a:t>
            </a:r>
          </a:p>
          <a:p>
            <a:r>
              <a:rPr lang="en-IN" b="1" dirty="0"/>
              <a:t>                }</a:t>
            </a:r>
          </a:p>
          <a:p>
            <a:r>
              <a:rPr lang="en-IN" b="1" dirty="0"/>
              <a:t>            }</a:t>
            </a:r>
          </a:p>
          <a:p>
            <a:r>
              <a:rPr lang="en-IN" b="1" dirty="0"/>
              <a:t>        }</a:t>
            </a:r>
          </a:p>
          <a:p>
            <a:endParaRPr lang="en-IN" b="1" dirty="0"/>
          </a:p>
          <a:p>
            <a:r>
              <a:rPr lang="en-IN" b="1" dirty="0"/>
              <a:t>        stage('Quality Gate') {</a:t>
            </a:r>
          </a:p>
          <a:p>
            <a:r>
              <a:rPr lang="en-IN" b="1" dirty="0"/>
              <a:t>            steps {</a:t>
            </a:r>
          </a:p>
          <a:p>
            <a:r>
              <a:rPr lang="en-IN" b="1" dirty="0"/>
              <a:t>                script {</a:t>
            </a:r>
          </a:p>
          <a:p>
            <a:r>
              <a:rPr lang="en-IN" b="1" dirty="0"/>
              <a:t>                    </a:t>
            </a:r>
            <a:r>
              <a:rPr lang="en-IN" b="1" dirty="0" err="1"/>
              <a:t>waitForQualityGate</a:t>
            </a:r>
            <a:r>
              <a:rPr lang="en-IN" b="1" dirty="0"/>
              <a:t> </a:t>
            </a:r>
            <a:r>
              <a:rPr lang="en-IN" b="1" dirty="0" err="1"/>
              <a:t>abortPipeline</a:t>
            </a:r>
            <a:r>
              <a:rPr lang="en-IN" b="1" dirty="0"/>
              <a:t>: false, </a:t>
            </a:r>
            <a:r>
              <a:rPr lang="en-IN" b="1" dirty="0" err="1"/>
              <a:t>credentialsId</a:t>
            </a:r>
            <a:r>
              <a:rPr lang="en-IN" b="1" dirty="0"/>
              <a:t>: 'sonar-token'</a:t>
            </a:r>
          </a:p>
          <a:p>
            <a:r>
              <a:rPr lang="en-IN" b="1" dirty="0"/>
              <a:t>                }</a:t>
            </a:r>
          </a:p>
          <a:p>
            <a:r>
              <a:rPr lang="en-IN" b="1" dirty="0"/>
              <a:t>            }</a:t>
            </a:r>
          </a:p>
          <a:p>
            <a:r>
              <a:rPr lang="en-IN" b="1" dirty="0"/>
              <a:t>        }</a:t>
            </a:r>
          </a:p>
        </p:txBody>
      </p:sp>
    </p:spTree>
    <p:extLst>
      <p:ext uri="{BB962C8B-B14F-4D97-AF65-F5344CB8AC3E}">
        <p14:creationId xmlns:p14="http://schemas.microsoft.com/office/powerpoint/2010/main" val="325824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0D0E-6294-07F6-FFDD-64191E7DE0E0}"/>
              </a:ext>
            </a:extLst>
          </p:cNvPr>
          <p:cNvSpPr>
            <a:spLocks noGrp="1"/>
          </p:cNvSpPr>
          <p:nvPr>
            <p:ph type="title"/>
          </p:nvPr>
        </p:nvSpPr>
        <p:spPr/>
        <p:txBody>
          <a:bodyPr/>
          <a:lstStyle/>
          <a:p>
            <a:r>
              <a:rPr lang="en-IN" dirty="0"/>
              <a:t>Why Organizations use Jenkins?</a:t>
            </a:r>
          </a:p>
        </p:txBody>
      </p:sp>
      <p:sp>
        <p:nvSpPr>
          <p:cNvPr id="3" name="Content Placeholder 2">
            <a:extLst>
              <a:ext uri="{FF2B5EF4-FFF2-40B4-BE49-F238E27FC236}">
                <a16:creationId xmlns:a16="http://schemas.microsoft.com/office/drawing/2014/main" id="{529EDB39-0534-38E9-A41E-244E18DB4DD5}"/>
              </a:ext>
            </a:extLst>
          </p:cNvPr>
          <p:cNvSpPr>
            <a:spLocks noGrp="1"/>
          </p:cNvSpPr>
          <p:nvPr>
            <p:ph idx="1"/>
          </p:nvPr>
        </p:nvSpPr>
        <p:spPr/>
        <p:txBody>
          <a:bodyPr/>
          <a:lstStyle/>
          <a:p>
            <a:r>
              <a:rPr lang="en-US" dirty="0"/>
              <a:t>Jenkins facilitates the automation of several stages of the software development lifecycle, including application development, testing, and deployment. Operating within servlet containers like Apache Tomcat, the technology is server- based. Continuous delivery (CD) and integration (CI) pipelines can be created and managed with Jenkins. The development, testing, and deployment of software applications are automated using CI/CD pipelines. You will be able to release software more regularly and with fewer problems if you do this.</a:t>
            </a:r>
          </a:p>
          <a:p>
            <a:endParaRPr lang="en-US" dirty="0"/>
          </a:p>
          <a:p>
            <a:r>
              <a:rPr lang="en-US" dirty="0"/>
              <a:t>jenkins is flexible.</a:t>
            </a:r>
          </a:p>
          <a:p>
            <a:r>
              <a:rPr lang="en-US" dirty="0"/>
              <a:t>You can add the n no .of  plugins you want to add to the  jenkins.</a:t>
            </a:r>
          </a:p>
          <a:p>
            <a:r>
              <a:rPr lang="en-US" dirty="0"/>
              <a:t>You can automate the proceses of CI/CD pipelines of all the projects.</a:t>
            </a:r>
            <a:endParaRPr lang="en-IN" dirty="0"/>
          </a:p>
        </p:txBody>
      </p:sp>
    </p:spTree>
    <p:extLst>
      <p:ext uri="{BB962C8B-B14F-4D97-AF65-F5344CB8AC3E}">
        <p14:creationId xmlns:p14="http://schemas.microsoft.com/office/powerpoint/2010/main" val="3842834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41B6CC-2283-BD80-D0AD-0B0E1BE3113C}"/>
              </a:ext>
            </a:extLst>
          </p:cNvPr>
          <p:cNvSpPr txBox="1"/>
          <p:nvPr/>
        </p:nvSpPr>
        <p:spPr>
          <a:xfrm>
            <a:off x="752006" y="197346"/>
            <a:ext cx="10238282" cy="6463308"/>
          </a:xfrm>
          <a:prstGeom prst="rect">
            <a:avLst/>
          </a:prstGeom>
          <a:noFill/>
        </p:spPr>
        <p:txBody>
          <a:bodyPr wrap="square">
            <a:spAutoFit/>
          </a:bodyPr>
          <a:lstStyle/>
          <a:p>
            <a:r>
              <a:rPr lang="en-IN" dirty="0"/>
              <a:t> </a:t>
            </a:r>
            <a:r>
              <a:rPr lang="en-IN" b="1" dirty="0"/>
              <a:t>stage('Install Dependencies') {</a:t>
            </a:r>
          </a:p>
          <a:p>
            <a:r>
              <a:rPr lang="en-IN" b="1" dirty="0"/>
              <a:t>            steps {</a:t>
            </a:r>
          </a:p>
          <a:p>
            <a:r>
              <a:rPr lang="en-IN" b="1" dirty="0"/>
              <a:t>                </a:t>
            </a:r>
            <a:r>
              <a:rPr lang="en-IN" b="1" dirty="0" err="1"/>
              <a:t>sh</a:t>
            </a:r>
            <a:r>
              <a:rPr lang="en-IN" b="1" dirty="0"/>
              <a:t> '</a:t>
            </a:r>
            <a:r>
              <a:rPr lang="en-IN" b="1" dirty="0" err="1"/>
              <a:t>npm</a:t>
            </a:r>
            <a:r>
              <a:rPr lang="en-IN" b="1" dirty="0"/>
              <a:t> install'</a:t>
            </a:r>
          </a:p>
          <a:p>
            <a:r>
              <a:rPr lang="en-IN" b="1" dirty="0"/>
              <a:t>            }</a:t>
            </a:r>
          </a:p>
          <a:p>
            <a:r>
              <a:rPr lang="en-IN" b="1" dirty="0"/>
              <a:t>        }</a:t>
            </a:r>
          </a:p>
          <a:p>
            <a:endParaRPr lang="en-IN" b="1" dirty="0"/>
          </a:p>
          <a:p>
            <a:r>
              <a:rPr lang="en-IN" b="1" dirty="0"/>
              <a:t>        stage('OWASP FS SCAN') {</a:t>
            </a:r>
          </a:p>
          <a:p>
            <a:r>
              <a:rPr lang="en-IN" b="1" dirty="0"/>
              <a:t>            steps {</a:t>
            </a:r>
          </a:p>
          <a:p>
            <a:r>
              <a:rPr lang="en-IN" b="1" dirty="0"/>
              <a:t>                </a:t>
            </a:r>
            <a:r>
              <a:rPr lang="en-IN" b="1" dirty="0" err="1"/>
              <a:t>dependencyCheck</a:t>
            </a:r>
            <a:r>
              <a:rPr lang="en-IN" b="1" dirty="0"/>
              <a:t> </a:t>
            </a:r>
            <a:r>
              <a:rPr lang="en-IN" b="1" dirty="0" err="1"/>
              <a:t>additionalArguments</a:t>
            </a:r>
            <a:r>
              <a:rPr lang="en-IN" b="1" dirty="0"/>
              <a:t>: '--scan ./ --</a:t>
            </a:r>
            <a:r>
              <a:rPr lang="en-IN" b="1" dirty="0" err="1"/>
              <a:t>disableYarnAudit</a:t>
            </a:r>
            <a:r>
              <a:rPr lang="en-IN" b="1" dirty="0"/>
              <a:t> --</a:t>
            </a:r>
            <a:r>
              <a:rPr lang="en-IN" b="1" dirty="0" err="1"/>
              <a:t>disableNodeAudit</a:t>
            </a:r>
            <a:r>
              <a:rPr lang="en-IN" b="1" dirty="0"/>
              <a:t>', </a:t>
            </a:r>
            <a:r>
              <a:rPr lang="en-IN" b="1" dirty="0" err="1"/>
              <a:t>odcInstallation</a:t>
            </a:r>
            <a:r>
              <a:rPr lang="en-IN" b="1" dirty="0"/>
              <a:t>: 'DP-Check'</a:t>
            </a:r>
          </a:p>
          <a:p>
            <a:r>
              <a:rPr lang="en-IN" b="1" dirty="0"/>
              <a:t>                </a:t>
            </a:r>
            <a:r>
              <a:rPr lang="en-IN" b="1" dirty="0" err="1"/>
              <a:t>dependencyCheckPublisher</a:t>
            </a:r>
            <a:r>
              <a:rPr lang="en-IN" b="1" dirty="0"/>
              <a:t> pattern: '**/dependency-check-report.xml'</a:t>
            </a:r>
          </a:p>
          <a:p>
            <a:r>
              <a:rPr lang="en-IN" b="1" dirty="0"/>
              <a:t>            }</a:t>
            </a:r>
          </a:p>
          <a:p>
            <a:r>
              <a:rPr lang="en-IN" b="1" dirty="0"/>
              <a:t>        }</a:t>
            </a:r>
          </a:p>
          <a:p>
            <a:endParaRPr lang="en-IN" b="1" dirty="0"/>
          </a:p>
          <a:p>
            <a:r>
              <a:rPr lang="en-IN" b="1" dirty="0"/>
              <a:t>        stage('Docker Login') {</a:t>
            </a:r>
          </a:p>
          <a:p>
            <a:r>
              <a:rPr lang="en-IN" b="1" dirty="0"/>
              <a:t>            steps {</a:t>
            </a:r>
          </a:p>
          <a:p>
            <a:r>
              <a:rPr lang="en-IN" b="1" dirty="0"/>
              <a:t>                </a:t>
            </a:r>
            <a:r>
              <a:rPr lang="en-IN" b="1" dirty="0" err="1"/>
              <a:t>withCredentials</a:t>
            </a:r>
            <a:r>
              <a:rPr lang="en-IN" b="1" dirty="0"/>
              <a:t>([</a:t>
            </a:r>
            <a:r>
              <a:rPr lang="en-IN" b="1" dirty="0" err="1"/>
              <a:t>usernamePassword</a:t>
            </a:r>
            <a:r>
              <a:rPr lang="en-IN" b="1" dirty="0"/>
              <a:t>(</a:t>
            </a:r>
            <a:r>
              <a:rPr lang="en-IN" b="1" dirty="0" err="1"/>
              <a:t>credentialsId</a:t>
            </a:r>
            <a:r>
              <a:rPr lang="en-IN" b="1" dirty="0"/>
              <a:t>: 'docker-creds', </a:t>
            </a:r>
            <a:r>
              <a:rPr lang="en-IN" b="1" dirty="0" err="1"/>
              <a:t>passwordVariable</a:t>
            </a:r>
            <a:r>
              <a:rPr lang="en-IN" b="1" dirty="0"/>
              <a:t>: '</a:t>
            </a:r>
            <a:r>
              <a:rPr lang="en-IN" b="1" dirty="0" err="1"/>
              <a:t>mypasswd</a:t>
            </a:r>
            <a:r>
              <a:rPr lang="en-IN" b="1" dirty="0"/>
              <a:t>', </a:t>
            </a:r>
            <a:r>
              <a:rPr lang="en-IN" b="1" dirty="0" err="1"/>
              <a:t>usernameVariable</a:t>
            </a:r>
            <a:r>
              <a:rPr lang="en-IN" b="1" dirty="0"/>
              <a:t>: 'usr')]) {</a:t>
            </a:r>
          </a:p>
          <a:p>
            <a:r>
              <a:rPr lang="en-IN" b="1" dirty="0"/>
              <a:t>                    </a:t>
            </a:r>
            <a:r>
              <a:rPr lang="en-IN" b="1" dirty="0" err="1"/>
              <a:t>sh</a:t>
            </a:r>
            <a:r>
              <a:rPr lang="en-IN" b="1" dirty="0"/>
              <a:t> 'docker logout'</a:t>
            </a:r>
          </a:p>
          <a:p>
            <a:r>
              <a:rPr lang="en-IN" b="1" dirty="0"/>
              <a:t>                    </a:t>
            </a:r>
            <a:r>
              <a:rPr lang="en-IN" b="1" dirty="0" err="1"/>
              <a:t>sh</a:t>
            </a:r>
            <a:r>
              <a:rPr lang="en-IN" b="1" dirty="0"/>
              <a:t> 'echo ${</a:t>
            </a:r>
            <a:r>
              <a:rPr lang="en-IN" b="1" dirty="0" err="1"/>
              <a:t>mypasswd</a:t>
            </a:r>
            <a:r>
              <a:rPr lang="en-IN" b="1" dirty="0"/>
              <a:t>} | docker login -u ${usr} --password-stdin'</a:t>
            </a:r>
          </a:p>
          <a:p>
            <a:r>
              <a:rPr lang="en-IN" b="1" dirty="0"/>
              <a:t>                }</a:t>
            </a:r>
          </a:p>
          <a:p>
            <a:r>
              <a:rPr lang="en-IN" b="1" dirty="0"/>
              <a:t>            }</a:t>
            </a:r>
          </a:p>
          <a:p>
            <a:r>
              <a:rPr lang="en-IN" b="1" dirty="0"/>
              <a:t>        }</a:t>
            </a:r>
          </a:p>
        </p:txBody>
      </p:sp>
    </p:spTree>
    <p:extLst>
      <p:ext uri="{BB962C8B-B14F-4D97-AF65-F5344CB8AC3E}">
        <p14:creationId xmlns:p14="http://schemas.microsoft.com/office/powerpoint/2010/main" val="2599034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A83036-F3D7-F7C6-94B5-313859FEB6B2}"/>
              </a:ext>
            </a:extLst>
          </p:cNvPr>
          <p:cNvSpPr txBox="1"/>
          <p:nvPr/>
        </p:nvSpPr>
        <p:spPr>
          <a:xfrm>
            <a:off x="3046751" y="332098"/>
            <a:ext cx="6093500" cy="6463308"/>
          </a:xfrm>
          <a:prstGeom prst="rect">
            <a:avLst/>
          </a:prstGeom>
          <a:noFill/>
        </p:spPr>
        <p:txBody>
          <a:bodyPr wrap="square">
            <a:spAutoFit/>
          </a:bodyPr>
          <a:lstStyle/>
          <a:p>
            <a:r>
              <a:rPr lang="en-IN" b="1" dirty="0"/>
              <a:t>stage('Build Docker') {</a:t>
            </a:r>
          </a:p>
          <a:p>
            <a:r>
              <a:rPr lang="en-IN" b="1" dirty="0"/>
              <a:t>            steps {</a:t>
            </a:r>
          </a:p>
          <a:p>
            <a:r>
              <a:rPr lang="en-IN" b="1" dirty="0"/>
              <a:t>                </a:t>
            </a:r>
            <a:r>
              <a:rPr lang="en-IN" b="1" dirty="0" err="1"/>
              <a:t>sh</a:t>
            </a:r>
            <a:r>
              <a:rPr lang="en-IN" b="1" dirty="0"/>
              <a:t> 'docker build -t </a:t>
            </a:r>
            <a:r>
              <a:rPr lang="en-IN" b="1" dirty="0" err="1"/>
              <a:t>swiggy</a:t>
            </a:r>
            <a:r>
              <a:rPr lang="en-IN" b="1" dirty="0"/>
              <a:t>-app .'</a:t>
            </a:r>
          </a:p>
          <a:p>
            <a:r>
              <a:rPr lang="en-IN" b="1" dirty="0"/>
              <a:t>                </a:t>
            </a:r>
            <a:r>
              <a:rPr lang="en-IN" b="1" dirty="0" err="1"/>
              <a:t>sh</a:t>
            </a:r>
            <a:r>
              <a:rPr lang="en-IN" b="1" dirty="0"/>
              <a:t> 'docker tag </a:t>
            </a:r>
            <a:r>
              <a:rPr lang="en-IN" b="1" dirty="0" err="1"/>
              <a:t>swiggy</a:t>
            </a:r>
            <a:r>
              <a:rPr lang="en-IN" b="1" dirty="0"/>
              <a:t>-app prasanth916/</a:t>
            </a:r>
            <a:r>
              <a:rPr lang="en-IN" b="1" dirty="0" err="1"/>
              <a:t>swiggy-app:latest</a:t>
            </a:r>
            <a:r>
              <a:rPr lang="en-IN" b="1" dirty="0"/>
              <a:t>'</a:t>
            </a:r>
          </a:p>
          <a:p>
            <a:r>
              <a:rPr lang="en-IN" b="1" dirty="0"/>
              <a:t>            }</a:t>
            </a:r>
          </a:p>
          <a:p>
            <a:r>
              <a:rPr lang="en-IN" b="1" dirty="0"/>
              <a:t>        }</a:t>
            </a:r>
          </a:p>
          <a:p>
            <a:endParaRPr lang="en-IN" b="1" dirty="0"/>
          </a:p>
          <a:p>
            <a:r>
              <a:rPr lang="en-IN" b="1" dirty="0"/>
              <a:t>        stage('Push to </a:t>
            </a:r>
            <a:r>
              <a:rPr lang="en-IN" b="1" dirty="0" err="1"/>
              <a:t>DockerHub</a:t>
            </a:r>
            <a:r>
              <a:rPr lang="en-IN" b="1" dirty="0"/>
              <a:t>') {</a:t>
            </a:r>
          </a:p>
          <a:p>
            <a:r>
              <a:rPr lang="en-IN" b="1" dirty="0"/>
              <a:t>            steps {</a:t>
            </a:r>
          </a:p>
          <a:p>
            <a:r>
              <a:rPr lang="en-IN" b="1" dirty="0"/>
              <a:t>                </a:t>
            </a:r>
            <a:r>
              <a:rPr lang="en-IN" b="1" dirty="0" err="1"/>
              <a:t>sh</a:t>
            </a:r>
            <a:r>
              <a:rPr lang="en-IN" b="1" dirty="0"/>
              <a:t> 'docker push prasanth916/</a:t>
            </a:r>
            <a:r>
              <a:rPr lang="en-IN" b="1" dirty="0" err="1"/>
              <a:t>swiggy-app:latest</a:t>
            </a:r>
            <a:r>
              <a:rPr lang="en-IN" b="1" dirty="0"/>
              <a:t>'</a:t>
            </a:r>
          </a:p>
          <a:p>
            <a:r>
              <a:rPr lang="en-IN" b="1" dirty="0"/>
              <a:t>            }</a:t>
            </a:r>
          </a:p>
          <a:p>
            <a:r>
              <a:rPr lang="en-IN" b="1" dirty="0"/>
              <a:t>        }</a:t>
            </a:r>
          </a:p>
          <a:p>
            <a:endParaRPr lang="en-IN" b="1" dirty="0"/>
          </a:p>
          <a:p>
            <a:r>
              <a:rPr lang="en-IN" b="1" dirty="0"/>
              <a:t>        stage('Deploy to Container') {</a:t>
            </a:r>
          </a:p>
          <a:p>
            <a:r>
              <a:rPr lang="en-IN" b="1" dirty="0"/>
              <a:t>            steps {</a:t>
            </a:r>
          </a:p>
          <a:p>
            <a:r>
              <a:rPr lang="en-IN" b="1" dirty="0"/>
              <a:t>                </a:t>
            </a:r>
            <a:r>
              <a:rPr lang="en-IN" b="1" dirty="0" err="1"/>
              <a:t>sh</a:t>
            </a:r>
            <a:r>
              <a:rPr lang="en-IN" b="1" dirty="0"/>
              <a:t> 'docker run -d --name </a:t>
            </a:r>
            <a:r>
              <a:rPr lang="en-IN" b="1" dirty="0" err="1"/>
              <a:t>swiggy</a:t>
            </a:r>
            <a:r>
              <a:rPr lang="en-IN" b="1" dirty="0"/>
              <a:t>-app -p 3000:3000 prasanth916/</a:t>
            </a:r>
            <a:r>
              <a:rPr lang="en-IN" b="1" dirty="0" err="1"/>
              <a:t>swiggy-app:latest</a:t>
            </a:r>
            <a:r>
              <a:rPr lang="en-IN" b="1" dirty="0"/>
              <a:t>'</a:t>
            </a:r>
          </a:p>
          <a:p>
            <a:r>
              <a:rPr lang="en-IN" b="1" dirty="0"/>
              <a:t>            }</a:t>
            </a:r>
          </a:p>
          <a:p>
            <a:r>
              <a:rPr lang="en-IN" b="1" dirty="0"/>
              <a:t>        }</a:t>
            </a:r>
          </a:p>
          <a:p>
            <a:r>
              <a:rPr lang="en-IN" b="1" dirty="0"/>
              <a:t>    }</a:t>
            </a:r>
          </a:p>
          <a:p>
            <a:r>
              <a:rPr lang="en-IN" b="1" dirty="0"/>
              <a:t>}</a:t>
            </a:r>
          </a:p>
        </p:txBody>
      </p:sp>
    </p:spTree>
    <p:extLst>
      <p:ext uri="{BB962C8B-B14F-4D97-AF65-F5344CB8AC3E}">
        <p14:creationId xmlns:p14="http://schemas.microsoft.com/office/powerpoint/2010/main" val="622159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F502-7085-96B3-9308-3BE63E38CE0A}"/>
              </a:ext>
            </a:extLst>
          </p:cNvPr>
          <p:cNvSpPr>
            <a:spLocks noGrp="1"/>
          </p:cNvSpPr>
          <p:nvPr>
            <p:ph type="title"/>
          </p:nvPr>
        </p:nvSpPr>
        <p:spPr>
          <a:xfrm>
            <a:off x="-1" y="484632"/>
            <a:ext cx="12191999" cy="1194266"/>
          </a:xfrm>
        </p:spPr>
        <p:txBody>
          <a:bodyPr/>
          <a:lstStyle/>
          <a:p>
            <a:r>
              <a:rPr lang="en-US" dirty="0"/>
              <a:t>Step 5: Trigger the pipeline manually</a:t>
            </a:r>
            <a:endParaRPr lang="en-IN" dirty="0"/>
          </a:p>
        </p:txBody>
      </p:sp>
      <p:pic>
        <p:nvPicPr>
          <p:cNvPr id="4" name="Content Placeholder 3">
            <a:extLst>
              <a:ext uri="{FF2B5EF4-FFF2-40B4-BE49-F238E27FC236}">
                <a16:creationId xmlns:a16="http://schemas.microsoft.com/office/drawing/2014/main" id="{403CF20C-EE3C-FC8A-9359-5FCBCE57539F}"/>
              </a:ext>
            </a:extLst>
          </p:cNvPr>
          <p:cNvPicPr>
            <a:picLocks noGrp="1" noChangeAspect="1"/>
          </p:cNvPicPr>
          <p:nvPr>
            <p:ph idx="1"/>
          </p:nvPr>
        </p:nvPicPr>
        <p:blipFill>
          <a:blip r:embed="rId2"/>
          <a:stretch>
            <a:fillRect/>
          </a:stretch>
        </p:blipFill>
        <p:spPr>
          <a:xfrm>
            <a:off x="0" y="2120900"/>
            <a:ext cx="12191999" cy="4737100"/>
          </a:xfrm>
          <a:prstGeom prst="rect">
            <a:avLst/>
          </a:prstGeom>
        </p:spPr>
      </p:pic>
    </p:spTree>
    <p:extLst>
      <p:ext uri="{BB962C8B-B14F-4D97-AF65-F5344CB8AC3E}">
        <p14:creationId xmlns:p14="http://schemas.microsoft.com/office/powerpoint/2010/main" val="1629617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3217DC-E1D7-7205-18E7-D63949B403F6}"/>
              </a:ext>
            </a:extLst>
          </p:cNvPr>
          <p:cNvPicPr>
            <a:picLocks noGrp="1" noChangeAspect="1"/>
          </p:cNvPicPr>
          <p:nvPr>
            <p:ph idx="1"/>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520558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7D76359-3991-AF39-DFC5-D4ADF641FC7B}"/>
              </a:ext>
            </a:extLst>
          </p:cNvPr>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10610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02015D-2352-A923-80FE-8893DA59F6E8}"/>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1263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BA3A8A-E9D6-1744-3329-CADBB4F2E75B}"/>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61360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D0F3E1-AD7C-0FCE-E4D4-DD7DF96DB8FC}"/>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5125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689B-506E-E828-107B-1B4573FA31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B40252-3962-F3E4-AE07-76BA0AD694D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7D45E4E-6858-F99C-6756-7ACCD48EFC1A}"/>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2549033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11E9-DF64-9563-D770-9A9DED1FFE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ABB29B-7696-3E48-8E3C-0DB8FC6403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D7F256E-0CD2-0428-0C88-EC4EBF109D27}"/>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924169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B198-5260-CDF8-733A-0472BDA2F09D}"/>
              </a:ext>
            </a:extLst>
          </p:cNvPr>
          <p:cNvSpPr>
            <a:spLocks noGrp="1"/>
          </p:cNvSpPr>
          <p:nvPr>
            <p:ph type="title"/>
          </p:nvPr>
        </p:nvSpPr>
        <p:spPr/>
        <p:txBody>
          <a:bodyPr/>
          <a:lstStyle/>
          <a:p>
            <a:r>
              <a:rPr lang="en-US" dirty="0"/>
              <a:t>What is Jenkins CI/CD Pipeline?</a:t>
            </a:r>
            <a:endParaRPr lang="en-IN" dirty="0"/>
          </a:p>
        </p:txBody>
      </p:sp>
      <p:sp>
        <p:nvSpPr>
          <p:cNvPr id="3" name="Content Placeholder 2">
            <a:extLst>
              <a:ext uri="{FF2B5EF4-FFF2-40B4-BE49-F238E27FC236}">
                <a16:creationId xmlns:a16="http://schemas.microsoft.com/office/drawing/2014/main" id="{D4DE8EFF-923A-99B9-F216-60C7305E42C9}"/>
              </a:ext>
            </a:extLst>
          </p:cNvPr>
          <p:cNvSpPr>
            <a:spLocks noGrp="1"/>
          </p:cNvSpPr>
          <p:nvPr>
            <p:ph idx="1"/>
          </p:nvPr>
        </p:nvSpPr>
        <p:spPr/>
        <p:txBody>
          <a:bodyPr/>
          <a:lstStyle/>
          <a:p>
            <a:r>
              <a:rPr lang="en-US" dirty="0"/>
              <a:t>Jenkins CI/CD stands for Continuous Integration / Continuous Deployment first let us try to understand what is a pipeline. In computing, a pipeline is a set of stages or processes linked together to form a processing system. Each stage in the pipeline takes an input, processes it in accordance with a set of rules, and then sends the outputs to the stage that follows. Frequently, the pipeline’s overall output is its final step’s output. like the procedures outlined below</a:t>
            </a:r>
          </a:p>
          <a:p>
            <a:endParaRPr lang="en-US" dirty="0"/>
          </a:p>
          <a:p>
            <a:r>
              <a:rPr lang="en-US" dirty="0"/>
              <a:t>Test code</a:t>
            </a:r>
          </a:p>
          <a:p>
            <a:r>
              <a:rPr lang="en-US" dirty="0"/>
              <a:t>Build Application</a:t>
            </a:r>
          </a:p>
          <a:p>
            <a:r>
              <a:rPr lang="en-US" dirty="0"/>
              <a:t>Push Repository</a:t>
            </a:r>
          </a:p>
          <a:p>
            <a:r>
              <a:rPr lang="en-US" dirty="0"/>
              <a:t>Deploy to Server</a:t>
            </a:r>
            <a:endParaRPr lang="en-IN" dirty="0"/>
          </a:p>
        </p:txBody>
      </p:sp>
    </p:spTree>
    <p:extLst>
      <p:ext uri="{BB962C8B-B14F-4D97-AF65-F5344CB8AC3E}">
        <p14:creationId xmlns:p14="http://schemas.microsoft.com/office/powerpoint/2010/main" val="899824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84137A-AF62-5931-AB2F-8372A7657D6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2B0FD1A-D783-2043-761D-E434624EA53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34620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46EA9E-3787-F91B-60E3-1666C66EA9B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6381FE4-D839-3F45-C27C-9460A2E77184}"/>
              </a:ext>
            </a:extLst>
          </p:cNvPr>
          <p:cNvPicPr>
            <a:picLocks noChangeAspect="1"/>
          </p:cNvPicPr>
          <p:nvPr/>
        </p:nvPicPr>
        <p:blipFill>
          <a:blip r:embed="rId2"/>
          <a:stretch>
            <a:fillRect/>
          </a:stretch>
        </p:blipFill>
        <p:spPr>
          <a:xfrm>
            <a:off x="0" y="-104931"/>
            <a:ext cx="12192000" cy="6962931"/>
          </a:xfrm>
          <a:prstGeom prst="rect">
            <a:avLst/>
          </a:prstGeom>
        </p:spPr>
      </p:pic>
    </p:spTree>
    <p:extLst>
      <p:ext uri="{BB962C8B-B14F-4D97-AF65-F5344CB8AC3E}">
        <p14:creationId xmlns:p14="http://schemas.microsoft.com/office/powerpoint/2010/main" val="2285440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AAD-7269-1783-4DBF-FB82573987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C9FC9B-4EF3-643C-8D6F-E6C692C7B0B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7460718-641F-771E-680B-4FABA66AAE79}"/>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767330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3F7690-30C5-B7CA-A0CB-C341B99EDFC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92A9DD2-341E-B9F5-BB30-81AC3E357179}"/>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389449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0E925-84BD-E797-362D-87388F91E7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047153A-A7F3-999A-FBAA-553AED14FA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7365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9FC84-ACE8-4A91-9E9A-B2D9BD5BC9B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1B81429-9771-6722-A1D2-AEA9E096F9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1772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6399DC-D81B-7946-3389-0ED5BB6EB463}"/>
              </a:ext>
            </a:extLst>
          </p:cNvPr>
          <p:cNvPicPr>
            <a:picLocks noChangeAspect="1"/>
          </p:cNvPicPr>
          <p:nvPr/>
        </p:nvPicPr>
        <p:blipFill>
          <a:blip r:embed="rId2"/>
          <a:stretch>
            <a:fillRect/>
          </a:stretch>
        </p:blipFill>
        <p:spPr>
          <a:xfrm>
            <a:off x="2151546" y="2892505"/>
            <a:ext cx="7888908" cy="1072989"/>
          </a:xfrm>
          <a:prstGeom prst="rect">
            <a:avLst/>
          </a:prstGeom>
        </p:spPr>
      </p:pic>
      <p:pic>
        <p:nvPicPr>
          <p:cNvPr id="5" name="Picture 4">
            <a:extLst>
              <a:ext uri="{FF2B5EF4-FFF2-40B4-BE49-F238E27FC236}">
                <a16:creationId xmlns:a16="http://schemas.microsoft.com/office/drawing/2014/main" id="{771890C3-9F01-2F8A-BEDE-5C258E352517}"/>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1768058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utoShape 46" descr="data:image/jpg;base64,/9j/4AAQSkZJRgABAQEAYABgAAD/2wBDAAUDBAQEAwUEBAQFBQUGBwwIBwcHBw8LCwkMEQ8SEhEPERETFhwXExQaFRERGCEYGh0dHx8fExciJCIeJBweHx7/2wBDAQUFBQcGBw4ICA4eFBEUHh4eHh4eHh4eHh4eHh4eHh4eHh4eHh4eHh4eHh4eHh4eHh4eHh4eHh4eHh4eHh4eHh7/wAARCAHQA3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5qt4ZJ5RHGMn+VaI0dsczDP0pPDwG+U98Cu28O6BbaxZyTHWrOykgfNxHcfLthwP3in+M5yNo56dc8AHBXunS26eYGDqOuO1Ua6y/WMLOkbmSMBgrFcbh2OO1cnQAUV9TfCXT7S58M6RNdW8UifYolWPaCzkImeMg8bs1wP7UK2aXWhJZRwogE4PlDgnEWe5/nXzuFz2VfFRw7pWTbV79k3tby7nu4rJVQw7re0vZJ2t3aW9/M8XorprLwlcahYWFxZ3EQe6KR7ZW25ld2VFX6lTyaZH4UuDpzXUl5CjmOF4o1Rm3+YRgbgMZGR6+nFfRHhHOUV003grVouGe33Pjyl3kGUlN2AMccA9cc1DF4T1CYXHlzWzG3OyT58Yk2s2zJGM4U89OgzzQBz9FdH4f8LzapZSzbwJZIc2cIbDSv5scfORjGX9RUz+DbpLMytfQGVpY0ijRWbeG385A4wYzwR7+mQDlqK7OLwPMtldLcOUvEwIv3iiJj5sS85GcYkJ7c4rDOkrFY6pJM7edZvEq7eFO4tnIIz2HpQBkUVd1C0jt2VVYn91G5JYHllB6dutVrZVe4jRld1ZwCqfeIz0HvQBHRXW+OfC1n4es7Wa3vJrtrmRucALAAP8AVPj/AJajqe2Mdc8czYgNeRKwBBYcGgCCimXBKwuRwQDXq2neBfDK+H4oZbGW6kkiLvdkszDldrLtZdpYN8oO5cK2Qx5oA8sooMJt5prYyeZ5Mrx7vXaxGf0rrpvAuoyXEa2MkTRSiLyzK4UsWSNm9sAyAUAcjRXXJ4Mm/sCbUnmQhJYSsqv+7aF/MBPIzu3x7R+P1qCfwbfi48uGW35ZfleT5lVmKhjxjqMcc8jjmgDmKK1rfQby4a8WNoybRgrDncxPTAxnt3xWjP4K1SCRo5Z7RWD+X/rM5k3FdnTrkdenvQBzFFdJc+E7y30tLud0h2mT7QztlYgFgIBAGd2Z1B+vsagvvDV5YT2KXssKJdTCLKtkpnackfRgeKAMKiuj1jw21tfXhtd7WUMsiIzNliFLAEnaAeVPQVh3sIguZI1yVDMFz1wCR/SgCCiuh8D6DbeIb65s7i6ay2QGRbpseTEQR/rO4B6AjuRwaz/EllFpuuXVjCtwI4H2AzgB2x3wOOeo9iKAM6irCKPsMrYGd68/nSWlwLdyzW8M4PVZAf5ggimhPYgoreu/sV3pMl3DCI9p+ZQBlW4+n/6ueoOa/h7SDq5uI0kCSxqpj3EBSSwXk9hzVThy9Sac+dbGTRXQf8InqPkyyrJCRGXBHzA/KoY9Rxwehwam/wCEJ1gRhmNsm4/IHlA3DKgkE8cFh+R9DUFnM0VY1G1ksb2S1l5eM4PBH88Gq9ABRRRQAUUUUAFFFdjD4UsZPBT+Ijc3IlWEn7Hhd7NnHmj/AKZDvxnPHvQBx1FFT3oAmGAB8i/+gigCCiu78C6HYXmnGa5WKc5JKsoxnYSBuwSCCBxjBLqDkZrn/GdhDp+svFBIpXjKhFTGAOcKSMHqPrWsqTUFI5oYmM6rprdGJRXW2XhEX2g2N1aSObu6i8wKXXbnzZExjqBhC24nnpioI/BOtSmVYVhlaPaQFb7ynZyDjH8a8HnrxxWR0nM0VsajosdpocWpLqUFwz3LweXGjcbQDncR71q6l4KubaCGZbhEQW5kuml4ETAKSvGSfvgfUGgDkqK3tT8K6jp8DSXEltvWN5fKV8tsSVo2b0+8p/CsGgAooooAKKKuaLbx3er2lrNHcSxyzKjJb48wgnHy54zQBTorpfHXhy18Nz21tb3x1AyBma5jA8lsNgKvfIx83vx71hWKhpyGAI2t1+lAFeiui+G0cM3jfTI58eWXbdld2PkbnFfUuu+HPBcGkaTKurtC0tuzb10skzEMRkjf8vpXPWr+zdrfieZjMweGnyqN9L7pdbdT44orf1Oyiu/H1zYHMcUuoNH8g+6C+OKtJ4TfULRL3SpCsBeWORbhxmNkZFzkAbg3mLg4GOfTNbxd0mehTnzwUu5y1FdBP4T1K3iknuZLeGBBuaQvkbcqMjAyRucDjvn0qVvBmqpMLd5bRZ8FmjMvKqHKk56dVPvTLOaorf0LRYLnU77T7xbhpreKR18pwmWUfdIZSefwxVn/AIQjWWuxbxiFmI4w+cNuI2E44PB5OBQBy9FdBe+FL+1spbpri0cRJvdEclhwpI6ejrUlroFrc6faCOS4F5cWb3Sngx/LIy7MYyM7eufwoA5uit6fw3cWiM15kZUMhU4ByJOoIz1jIrEkRo3Kt1FADKK6rwJ4YtPEguUuL2SxaFlIlYAxuD/yzGcfvD/Dzg+1c5fxpDfXEMccsaJKyqkuN6gHo2O/rQBEis7BVGSTgCtKPR5CoLyhT6YqvowzqEf0P8q6jR7CG+1fbLJ92JiEEauc4znDcdsDryRVQi5OyIqVFTi5PoYP9jn/AJ7D8qP7HP8Az2H5V1Xi7R7PT7u3ktDHCN7AIgBUjgYDcM3r8wzg9av+EdBt9ZtbuWeWVDDJHGuxlGNwck4I+bGzoME5p1IOEuVk0KyrQU4nDf2Of+ew/Kj+xz/z2H5V348D6wbiKHMO6XtuJKn5cAgDj7689Pfiol8KzRi+S/voLW5tLU3DQbS7feAAOOBnPvUGpwv9jn/nsPyo/sc/89h+Vd7o/hK41Pw7/aMLt58k4SGMj5WQMqsxP1Yfk1NbwffrG0pu7LyhIsQk3nBcuyBRxnqh9u9AHCf2Of8AnsPyo/sc/wDPYflW1PE8E8kMi7XjYqw9CDg0ygDI/sc/89h+VH9jn/nsPyrXooAyP7HP/PYflR/Y7f8APYflWvXY6t4UsbPwhFr0dzctLNFEfsZC+ZAW6u//AEzbGV4ycjPTJAPLb6wltV3Eh09R2qnXS6iAbGbP901zVABRXbaf4QsLjwVPqr65pSXImj2lp2HlgqSUYY+9XFHgkdaAEooooAKKKKACiipbaNJbmKKWdIEdwrSuCVQE8sQoJwOvAJoAiorf1TRNGtLGSe18ZaTqEq/dt4ba7V3+heFV/MisCgAoora8EaRDrvie00y5kkjhk3tIY13NtRGcgDI5O3H40AYtFeq+OtH8G3Xwvg8UaHoh0K5GoPZrC7zeZPsSMuxEkrgj96uNoXBVs5yMeVUAFFFa3hGKC48RWdvc6VLqsUsgja2ico7g8fKR0I6jPHHNAGTRXoHxO8K6P4T0y0ttNLas1zO0jauH/doFyPsyqpK7xnLk85A24GS3n9AF7SLpbeciThGGCfSttZoWGRKhH+8Ky7bSS8QaWQqSM4A6VL/Y8f8Az2f8hQBLqN7DHAyI6vIwIABzisCtr+x4/wDns/5Cj+x4/wDns/5CgDo9D+KXiDSNJt9MtobQwQRhF3Bs8KBnr3AFYnjLxbfeKFtBeW8EP2Xfs8rPO7bnOSf7oqv/AGPH/wA9n/IUf2PH/wA9n/IVxQy7DQqqtGHvLr6nbUzHE1KbpSn7r6ehUttY1S2SBIL6aNbeRJIgG+4yElSPcEk/jUkWvaxCkaRahMixABADgLggj+Q/Kp/7Hj/57P8AkKP7Hj/57P8AkK7TiIJtf1mZo2k1GcmP7nONvGOPwpsmtapIsiyXsjCQAODg7uCP6n86s/2PH/z2f8hR/Y8f/PZ/yFAFW11nVLW0+yW99NFD/dU4x8wb+ag/hT49e1iKR5I7+VGfG4rgZxn/ABP51P8A2PH/AM9n/IUh0iEdZ2H4CgCN/EWtuWL6lO27qCRg8qen1VfyFRPq13Jb3sc7ec140bSSP97KZx/OrH9kwf8APwf0o/smD/n4P6UAZks80uPMkLYUKM+gGAPyFRqzKwZSQQcgjtWv/ZMH/Pwf0o/smD/n4P6UAZTSyspVpHZS24gsSCfX60sEnlTJIBnac4rU/smD/n4P6Uf2TB/z8H9KAMZ1DKVPQ1oQa1rcGlHTItWultiNoUEZUYxgHr04qz/ZMH/Pwf0o/smD/n4P6UAY0C+SqhCfl5B960117WFYMNQm3CTzAc8huOR6dB+VTf2TB/z8H9KP7Jg/5+D+lAEUevaxHbLbJqM4hUBQm7gAFiBj6u35mmnXNWLs5v5izKFYk5yAcgfnzU/9kwf8/B/Sj+yYP+fg/pQBVTVtSSW4mW8lElwCJXB+Z8jB5pbjWNTuHZ5byVmZw7HOCWByD9c81Z/smD/n4P6Uf2TB/wA/B/SgCE69rBLk6hOfMd5HychmfbuJ+uxP++RUN1qV9dPE9xcvI0RyjHGQfr+Aq5/ZMH/Pwf0o/smD/n4P6UAVptY1SZGSW9ldWJLAnrkkn9WP51SkkeRizsWJJJJrW/smD/n4P6Uf2TB/z8H9KAMlZHVWVXYK2NwB4P1okd5G3SOzt6scmtb+yYP+fg/pR/ZMH/Pwf0oAy1kIgaLH3mBz9KjrY/smD/n4P6Uf2TB/z8H9KAMxJnW3kgGNkjKx+ozj+Zp1peXNoXNvM0e8YbHcZzzWj/ZMH/Pwf0o/smD/AJ+D+lFxWIx4h1oOzjUp9zEFjnqQMDPrxST69rFwcz38sh37/mwcNxz+g/Kpf7Jg/wCfg/pR/ZMH/Pwf0oGZt5c3F5cNcXUrSytjczHk4GBUNbH9kwf8/B/Sj+yYP+fg/pQBj0Vsf2TB/wA/B/Sj+yYP+fg/pQBj0Vsf2TB/z8H9KP7Jg/5+D+lAGPUgnm/57Sfd2feP3fT6e1an9kwf8/B/Sj+yYP8An4P6UAY9STSGRwxGPlA/IYrU/smD/n4P6Uf2TB/z8H9KAKdjqV5YqRay+XyTkDkZGDj6jrUFzPJcTGaUgscdBgcDArT/ALJg/wCfg/pR/ZMH/Pwf0p3drEqKTvbUrWes6pZhBbX00Qjj8pAp6JuLbfpuJP41LF4g1qKNo4tRmRHJLBSB125/9BX8hUn9kwf8/B/Sj+yYP+fg/pSKKlzqmoXEflzXTunmebtOMb8YzV3TvE2rWX28pcNI18GMpfn52OS/1/xpv9kwf8/B/Sj+yYP+fg/pQAal4j1S+063sZpz5UUbI5B5l3StKSx9ct+grHrY/smD/n4P6Uf2TB/z8H9KAMeitj+yYP8An4P6Uf2TB/z8H9KAMenRu8biSN2R1OQynBBrW/smD/n4P6Uf2TB/z8H9KAMkyOyBC7FVJIUngU6CTypN2M8EfnWp/ZMH/Pwf0o/smD/n4P6UAVND1GbSdVg1G3VGlhJID9DkEc/ga7e6+LniC6t7eCa0sWjtkKRDDfKCc46+tcn/AGTB/wA/B/Sj+yYP+fg/pWc6UJu8kc1bB0K75qkbsp3Oo3M2ryaoreVcvMZgycbWJzxUp1rVTIzm9lJZPLbpgrnOMdOvNT/2TB/z8H9KP7Jg/wCfg/pWiVjoilFWRXXWtVURgX02IovKQE5Cpndtx6Z5q1d+J9YuLe3hN0yrChUkcmQlmbc2epyxpv8AZMH/AD8H9KP7Jg/5+D+lAyl/aV/9snvPtcv2icMJZN3zPu65+tWofEWtwytLFqMyOxBLDHJGcH6jcefen/2TB/z8H9KP7Jg/5+D+lAFWTVtSkSRHvJmWQEOCfvDAH8lX8qWPWNTjtorZL2VYohiNQcbRu3YH4nNWf7Jg/wCfg/pR/ZMH/Pwf0oAq3Or6lcgC4vJZBjGCeMfN/wDFN+ZqpK5kcsa1f7Jg/wCfg/pR/ZMH/Pwf0oAylkkVNiyMFzuwDxn1pHZndndizMckk5JNa39kwf8APwf0o/smD/n4P6UAVdEUtfBh0VSTW20X78TK5VgpXGAQR9DUdpDBbJtjI56knk1PvX+8v50CauNnWW4nSe5uJJnQk5bGST3Pr0FXLO+vLMFbW4khBdZDtOPmXO0/hk/nVXev95fzo3r/AHl/Om23uCSirI1x4k1wXJuBqUwmIwX4yRkH+aqfwqOTXdXk3+ZfzMXRkYkjLKeoPrWZvX+8v50b1/vL+dIZp6Zreo6fe2d1DcOTaDbEpPATcWK/Qkn86vN4v1opeAXG1rqRH3jrHtLsAvoMua57ev8AeX86N6/3l/OgBzMzMWYkknJJ70lJvX+8v50b1/vL+dAC0Um9f7y/nRvX+8v50ALUhnmbdumkO5QrZY8gdB9Ki3r/AHl/Ojev95fzoAivVLWcqryShxXMV1m9P7y/nWfcabbSyF1k8vPUAigDJW6uFtHtFmcQOwdo88Fh0NQ1sf2TB/z8H9KP7Jg/5+D+lAGPRWx/ZMH/AD8H9KP7Jg/5+D+lAGPRWx/ZMH/Pwf0o/smD/n4P6UAY9FbH9kwf8/B/Sj+yYP8An4P6UAY9FbH9kwf8/B/SgaTCelwx/KgDHqayuriyuo7q0mkgnjO5JEbDKfY1qf2PH/z2f8hR/Y8f/PZ/yFAFXWNa1bWDEdU1C4u/KB8vzHyFz1x9cD8qz62v7Hj/AOez/kKP7Hj/AOez/kKAMWprO6ubOcT2s8kEoBAdGwQCMHmtT+x4/wDns/5Cj+x4/wDns/5CgDM+2XX2JrH7RJ9maUTGLd8pcAgNj1wSM+9QVtf2PH/z2f8AIU2TR12ny5ju7ZFAGrT4o5JZBHEjO56KoyTTK6/wDeaPBY6nbXNrIdTmT/R5RdCHKfxRhirbWPr36ZHcA5Cirmqy6dNMrabZT2kYXDLLcCYk565Crj6YqnQAoBJAAJJ6AUEEEgggjtVixa3V8TQSSsSNhSYJj9DVnX5rWW5T7OhDqmJn37gzfkM/XvQBm0+GKWeVYoY3kkY4VUXJP4Uyuh8GtuGo21vNHBqE9uFtXdwnOfmUMehIoAx7vT76zBN1Z3EABAPmRleTnHX1wfyqtXZeKb3UofBtlomqTWyypciVLdMPIFCEb5GycZLcD6n68bQBWvp2iCpHzI3SmwaXNcE5MkkgUswUZwB1NMuONTiLdMcV6l4FsbnS9GXUre2gubi+R/vTqvlxjgIec5c5yP7oHrQB5d/Z0f8Az0aj+zo/+ejV3F5YW+g+O7FpGjSzaWK5ALB/LQnJVsZGV5B+ldfquo+BtZtTIzWaXMlzdzfZZS8cPnYRULMmCEYBmGCOeKdtLh1PGP7Oj/56NR/Z0f8Az0avSvFb+EHtNMtdGjsvJh1B1uGEsiytGdh+838H3gGxnAHvnTuLP4YRpfN5kUpMq7FiuJUMMZjU/JksJG3bgeSDgYC5pAeRf2dH/wA9Go/s5P8Ano35V6pHp/gSWeUzzaXbpDPKQIbqdvNh8hvK+8T8/mbcjj8qZfR/D06RqhtbaEXUahLf/S5QSfLBDjJIY78gjHT060AeQXMLwPtbkdj60iQTvE0qQyNGv3nCkgfU1e1cjYg75rqfBt7af8IhPp+qSwW1jFNNcCRL5UmeQpGBGYfvOhKAZxxuY54oA4eSOWPb5kbpuGV3AjI9RSpDM7bUikY7d2ApPHr9K7z4g3Ed5YBY9TsLuSO9nuoPLuY28u1IjCJ165z8nXqcVsaT4ktptftpbme2kSWxtGurldQjtXiZGJYcq24Y6ooyeMYppAeUKrMSFBJAzwKlNvc7EfyJdshwh2HDH29a6/RdRt7PWtdZZ7a3sNSsbpok8xDwQ/locfdbOPl4PT2rZsdWgTTtEu5/sn223K2sNrHrEao8Jt5EaUk5EEinYQW7t0OKS2G0eaMkiyeWyMHzjaRzn6UvlTbGfypNqHDHacKfeu/1PVLOD4j6Pq2n3UEdvDLbQXErXUczZGPMYsANwwcb9oHBxW1pGqaH/Y2pW82o2UcE99eNLMbhQ8SsybCsP/LUEA8849u4hX1PJpIpo2VZI3RmGVDKQSPal8i48wx+TLvAyV2nIH0r0v4kX1nqYsPsdxpfnJNc5C6gkm2JniKSB8/IxO4bOdoUnAyabJf2p2R2Wq2trfJ9lLvLfRyERoz71MwwrnlGwB04xxQgZ5p5cmwP5b7CcBscE+lJIkkblJFZGHUMMEV6qusaH9ua4S8tE0uXatlAZF3QS73Idk6qASpye30rifGk6ynSopLqG6vILLy7qWKQSBn82RlG4cMQjIOvt2oA56iiigAooooAKKKKACiiigAooooAKKKKACiiigAooooAKKKKACiiigAooooAKKKKACiiigAooooAKKKKACiiigAooooAKKKKACiiigAooooAKKKKACiiigAooooAKKKKACiiigAooooAKKKKACiiigAooooAKKKKACiiigAooooAKKKKACrel6dfapcG3sLaS4kC7iF7D1J6AVUrpfBOs2GnRX9lqH7uO7EbLN5AmVWQk7XTI3Kc889QDzQBhahZ3en3T2t7A8EyfeRxzVeuw8dfZdUsbPVdJuBc2dtEttMWjEUiPkkZTJwp/h5PTFcfQBY0+zutQu0tbOF5pnztRRknAyagOQcHIIr0T4f3jDwnfSWX9j6VqNnKix6lcFVZ1kzlCTk9AeV+h9ayPik9smvrZWtjYwCGJWea2wftDMAxcleO/AFAGBp9028RSHIPQmtGsKAEzIB13Ct2gCOSZEdIzku/3VAyTXQ2PhPXL7QbrWrO0M9paANOUOWUHvj271j+HtUbS/F1pc7oYzGoMbOmVY5OQ3qOa9Y/4WJr1rYzX32NA0qyZt7O3JUrtIDybsBlyV6dgetdVGjGcXd6mOKVejGFWMbwe700fa2/6eZ5FRSk7iTgDPYUlcpsWLyyu7NYGurd4hcRCWIsPvoejD24NV62PEcPlQ6WfsNxa77JGzLP5gl5Pzr/AHR/s+1Y9ABRXaR+Bt//AC/Y/wCAUjeByJdgvc/8BoFc4yiu+Pw7YQiT+0M56DZUq/DViit/aQGf9igdzzyiu5j8A+bKyw6kjiNsSHb92pk+HZfO3URx/sVCqRfUdmcBRXc23gITX0lp/aGHjUMfk7GpLz4e/Z0LHUgQBk/J2oVSLVwszgqK2LnS7WN2SO8LsDz8h6ev0rNjgkkLbY2wpPJOKz+s0+50xwdaS0iUru3E6DnDDoagWa8iG1oTJjuBn+VdLpum2dzeR29xdtaiX/Vu68E+ldMvw9L426gD/wAArSNSMtmYTpyg7SR5r9quf+fVv++TR9quf+fVv++TXo9z4BWAKrakpkb7qbeTWRJ4bWK8a1nmmikAyN0fDD1BqZV4R3YlFs4/7Vc/8+rf98mj7Vc/8+rf98mu80vwfFflxHflShwQUrTT4bsy7jqQH/AKqNSMtmJxaPMPtVz/AM+rf98mkN1dY4tWH/ATXpsvw8SPhtUGf9yqN/4PtrSAzSamCqjJ+Tmh1Ix3YWZ5rKlzK+54pCf900zyJv8AnjJ/3ya7HTdKF8CyyFV5wSO1KNKhM/krcZPfAqFiKb6lckuxxvkTf88ZP++TR5E3/PGT/vk16JB4VEgB+1Y/4DVhfBgY/wDH7/47WqdyGeZ+RN/zxk/75NHkTf8APGT/AL5Neop4GDf8v/8A45U6/D/d/wAxD/xynYXMjyfyJv8AnjJ/3yaPIm/54yf98mvWx8O/+oiP++KcPhwSP+QkP++KdgujyLyJv+eMn/fJo8ib/njJ/wB8mvWLn4etDGXGoBv+AVx3iuzfQo0lZWmRmKkjjB7UWC5zHkTf88ZP++TR5E3/ADxk/wC+TUn9ux/8+7f99U9dchI/1LZ9M0rjsQeRN/zxk/75NHkTf88ZP++TVpNXRoTIIG46jdUx1GEKj+W21sZweQKlySKUJMz/ACJv+eMn/fJo8ib/AJ4yf98mu4tNDjvLaK6tboSQSKSSByp9CKkPh3D7ftB7dq5542hTdpSJn7jtI4PyJv8AnjJ/3yaPIm/54yf98mun1O1SznMYcuAcbqzb66S1Ckozbs4wauGJpz+FkxmpOyMryJv+eMn/AHyaPIm/54yf98mr9nqlvLOizo8UZPzMOSPwrf1PTPs+m/2lYyC+s9u4vH1HIGCPXmtPaRNvZS7HI+RN/wA8ZP8Avk0eRN/zxk/75Nd9o+gWOrwCXTtUSVtuXjK4dPqKlufCVxCP9YW/Cl7WIuSR555E3/PGT/vk0eRN/wA8ZP8Avk1115o95bqWERcDrg1StmtGkKXkr2pHXetL20O5SoTfQ57yJv8AnjJ/3yaPIm/54yf98mulvJNDgj3JqTzt2VI6xn1QeYyxWssiqcbhTVWD6kypyjuin5E3/PGT/vk0eRN/zxk/75NbWjrd6m5ENm4UHBYtW4/h+5iiMk5EY9zWcsVSi7Nl08PUqK8UcT5E3/PGT/vk0eRN/wA8ZP8Avk1u3LLC5UKWqXTUiu5hHI/k56E0PF0kr3NvqGI/lOd8ib/njJ/3yaPIm/54yf8AfJruLnw3fxgNDH56noVNJZ+GtUuH2tbmIdy7VKxtF/aIeDrLp+KOI8ib/njJ/wB8mjyJv+eMn/fJr0mXwesYC/bd8h/gVMmrVn8P7qZd0twIs9BjJq44mnJ2TMnSktzyzyJv+eMn/fJo8ib/AJ4yf98mvYB8NWxzqQH/AACmy/DhYoy8mrKqjuUra5meQ+RN/wA8ZP8Avk0eRN/zxk/75NdT4qj0rRD5aah9qm/uKOn1rnDrkef+Pdv++qnniaKlN9CHyJv+eMn/AHyaPIm/54yf98mpxrUZ/wCXdv8AvqlGsx/88G/76o9pEr6vU7FfyJv+eMn/AHyaPIm/54yf98mrB1qP/ng3/fVA1mP/AJ4N/wB9Ue0iP6tU7FfyJv8AnjJ/3yaPIm/54yf98mrP9sR/88G/76pDrEY/5YN/31R7SPcPq1XsV/Im/wCeMn/fJo8ib/njJ/3yatQasJpRGls5P+9Tb3WoIJhCkTSP3we9CnFkyozjuiv5E3/PGT/vk0eRN/zxk/75NdRptkz6cdQ1ZhptvjKeYcs34Vzt7r9nFcOlvG80YPDnjNVdGdmQ+RN/zxk/75NHkTf88ZP++TTR4kj/AOfVv++qu2WpS3L8WMiJn5nJwBSckldktpFTyJv+eMn/AHyaPIm/54yf98mteS6iS4EJBzt3HnoMZqqdSVlcwQPIVPTOM1CrQfUn2ke5S8ib/njJ/wB8mjyJv+eMn/fJpbnxAIJTG9o2QP71JF4gEgJWzcgf7Va30uVcPIm/54yf98mjyJv+eMn/AHyatDVlZSVt2OPfrUg1Ed7dx8u7rWbqwXUlziij5E3/ADxk/wC+TR5E3/PGT/vk1dXVI2UFYmPODz0qbULs2sQkEJdTjo3PPSl7aHcPaR7mZ5E3/PGT/vk0eRN/zxk/75NWLbV/tDFYrV2IGWwegpw1iN7jyIbeV33bQvcmn7WPcOeJV8ib/njJ/wB8mjyJv+eMn/fJrSt75TO8V1C8DKcYPWtL7LL9mW6aJlgcny3LD5vw60nWgt2dMMPUnFSitDm/Im/54yf98mjyJv8AnjJ/3ya1Xugpw0MgPvU0d1p6xl7q4MQwcKoyc0liKb2ZpLBV4q7iYnkTf88ZP++TR5E3/PGT/vk1dTVYJCfLRiMnvS3OpRwxGQxEge9V7WF9yfqtW3NYo+RN/wA8ZP8Avk0eRN/zxk/75NOtvEEc1wsQt2AJ5Yt0FbGpzQ2bNsPnKpxuU8H3FOVSMdyKdCdS/KjF8ib/AJ4yf98mjyJv+eMn/fJq0NYhKFvKbI7ZqXSru61Sd4bCwaaRF3bQ4BI9qanFilRnHdFDyJv+eMn/AHyaPIm/54yf98mut8D2EXiLVrrS5pvsV1Au4Kfm3jviuo1LwA9nbmZb7zMdRspOpFK7ZPK72PKvIm/54yf98mjyJv8AnjJ/3ya6uSwEUhWZzGiuVLkcZAJ49en60zU7J7PTkvMbgy525rL61R/mOlYGu9onL+RN/wA8ZP8Avk0eRN/zxk/75NWk1OYgsbCXYG2kg10At7CWzS4gvf8AWAlBIu3JH/160lVhHdmKoVHsjlfIm/54yf8AfJo8ib/njJ/3ya7fw9oker6F/aS3IjZZHjePGdrL71ieIG/sm3gmZDIsrFeuMEUe1je1yfZy7GH5E3/PGT/vk0eRN/zxk/75NWxq0eMmFsEcc1Pa6hbzXAiZWXOMEc5PpVc8Q9nLsZwhuMEeVLg9RtNJ5E3/ADxk/wC+TXR+IoRpEVtcENLb3C/K44w3901Se5j+zmSNS7Acrml7SIKnJ9DK8mfGPKkx/umjyLhiP3Un4g1LDriSTmH7M4cHH3qf/bMWDmFxg4PNPmQuVk1jZmNvMk+92HpV2sttai/hgYj/AHqYNdiOMW7f99UcyFys0rm3huECzIGA6eoqZGlW2S28+ZoY/uRs5Kr9BWT/AG0mARbsf+BUsetRMSDAwwOu6n7S3Ufs2+hqUVWivFlg8xYznuM1HDqUcjlfJYHOOtR7WPcr2M+xeZmbG5icDAyegpKr211510IWhZc55z7Vf8pPU1cZKWxEouLsz3CCEeYOBVWx2zTXNwBw0hC/QcVdmbyLCe4P8KGoNIh8uxhU5yw3H6nmrMy5azs199mwu1IgzeuSeKr67qMVnGVeQIcZ/Ck0VhJfX04/vhF+gFcv8QkmutSWGJXKqqqxUdCTXPiZONNtbg3ZEel68Zb2WWBB9nj5lPt/jXbaZsmh86Ng0bgMpB4Irz7U7e30uy1C1tY9qFhGvqT3NdPodxOmgQHeisYRyBwK4sP+7fLJ6m8KM/Z88jehFubhmjVfMxgsB1FUfEKs1jcfK5AQ/dHOKk0C1ljsw1xMJncZ3KMVem2Rpg9AO/pXY9YCtaWhwNlcG6ulURW0TrAIvNdNyN3KkDHNcz4xtZYdRQIY0j2Z3RLtVm/iIFW7sC4126lspNkM0oeJQcZ4x/j+lX4bn7cBbXcGNuVy4GdmOP5GvOqP3XY9ugnCpGfQ4m9LahcWMKyNEElVWIOSBnkj8K9a0/UreLTwUkOIwByecV51qWiyq8smmx+bL1ikH8PNZN9eeILG18ptk5kUeYMYKH0Bp4euklbczx2HlOTlHY9CluZL69N1DISyEHj9KlOrR6hJHZ3EJ8wuAGQ9PWuE0nxxBZ2C2kkAt7lBtcnncfUVSt/GZh1XzbM75GyFJHAzWT9tz+TPCqTqRlY9z0yyhtwvkoPLxxV+TbGm6RgFHc1xug6xqn2SJpp7XEzADf8ALg9wBWpqlwl5ai0urxLZs5Owfe/OvTg4qPuo2afUo6trsLXMiWsbSFTjefu1zEYMt7JNK7SF/wC8elXbmwi0mzumjmknMjfuvNPPT/8AXWRYXvn3SwbVViexrz60puVmdEUrXRqGzY2sotYxHx8zJ2qppmhTIHmjhnmIPzMqlhz9K24JH5giUn5cMR0FanhnxTpunpa6Fcx6nNLp8z3cwtoAwuUfaNhJZcFdvB5GG7Y52pUtrmc5mJZygkonJX72B0rYghma3M4jcxrgF8cDPSobfxxoc0t1pdrpl5YT3FnJG6taIGjk3xtjd5h3KQjc4XG7oa7bw54j0iHQYLK/ju2ItxFIgt0ZTgyHIJcH+Je3au6nLTQ57qS3OViNXo9yttZSpHUEVrX+reHby+sWt7aaK2gBaRBAobOBhM7/AJhkHnjr0rfsdZ0a6F1qs6LHdCGETRtEh3uJAD5YZ8nKdfStyLHJoeKkU8VveK7zTJLa3trOKLftSQtGq4QFeV3AnJz64rBTpTGLIoaMqe9cD490kXmn3Frt5dTtPo3b9a9CSsnxFaCSDdtzxQB8u3KNG5RhhlJBHoRTU4x65ro/iFp32LXHkVcJP84+veuaz1B7VmzRF23b5lK+vzD2qxFtWQxevK571nQsynd1FWVZzzkHHKms5I1izqfCWtwaNLM10J2RYzsjQcOT6/Suz067g1zTXubJnEgJzGT831rzBvniExHzAcirmiX0+m6lCY5GVXO6Nweh9K4K+EhUfM1qOVONR+8beptb2dyHvd/lhiGQcsa5W9uZLm4aRxgZ+Veyj0r0OS603XIBb6jEkN2/Cz4wpPv6VzfiLwrcacRIpEkbcgryDSpRVM6qGCpQ+Hc5nnB6VoaDrepaPP5llOUDcOhGVce4NUnjZCQVP5U1V3HFdO5t7No7zTdY0XUpopZPM0jU1H/H1bcbj6Edx9a7O01m8it2k1JIby1Xrc2w5A9WT/CvEOh4/OtjRPEWp6S4a2m3J0Mb8gips1sTKipI9us/7O1K3E1nNFOh7qeR+FRT6HYzDEtujfVRXCad4n0HUY9t6JNIu92VntzgfiR/WussrnXIYkex1Cz1m3/6ana+P94f4UXi/iRyypzhsyO88G6XN9y3SM+wqg/gwwp5MBBhznZgcn1rem8TxWbhdV027sx/z0C70P0I5/SrMHibw9NjbqUQBHG5WH9Kfs4SW5PPUXQ5RPCd5bofstzJA5OflHH5U8+G9QkcC5uZplB4B4Fdzb3+nXH+pvIH+jiriBW6YP0NYPAJu9zaGPqQ0scCnhSJvvwKffmlHgmBpAy71HoDXoIX/ZpwAx2q/qMbasbzGqcvpnhya3xtu5kQdUzn+dbUOkxqB5kjNV1pIoxl5Y0HuwFY994q0u3mMMLtcuo5EYJx+VOOEow3OeVepUZrw2UEXMcYHvUs00MCbpZFQe5rgdZ8b+Uh8yaKyXPG45c/8BHP8q4nXPHTzRNHbrJO+fvzHAH0Uf1rVVIR+FDjh5yPR/Evj3S9KSQQus8iAkqpya8g8VeONZ12Yosz21t/dVuT9awJpXmneaQ5dzkmmKOTwKbqtnVTwqRCUJLM7MznqT1NOWOpSBilrNyOuNJIhK4pUHFPPWkz8pouVyjcc0u2l70tK4WRGals7Wa+vILO3UNNNII0BOMknA5qM5ZgFHWuh8JWqWuu2N3eM4jhlSWQRqGZVDAnqQM8eoqlvqZzdkJdaDqekXUunrau+pK5hdUG4I3fJHHtU0NpY+F1NxdW73+rEFgmwlIj3J+leh698XPDVtZ6laaVLrBnmju2ikaxiCiaSVHiJPm5AG1snBxngGuft/ihobarfXn2a/04y+VcQvHaQ3R8/kzKVkYAI7McHnAA+U9K1pRdrs82tV5nY881a517XGlvZ4LmSJF8xtsZ2Rpnj8KyDbXO8r9nl3AbiNhyB6161ZfErwxFYWsNxbanNJHBCkwS1SOOby2iIUr5pHSNlLDGeDtyTUF/8QtEudAvdI0+bVo7uW2aGC8ezjDvuuvO2viQlVVMqCNxO48ACt2kjn0scv4b8D+IbzT4tcgsUnsjFJOMOrFo4/8AWHbnPy9T6Vct7S8vEmMcRWK3ha5ck7copAYrnrjI4Fdz4T8a6DpPge18NXK36mS3uobq5trWPzIRLgqYmLgsDja6naCrHnNLJ468NTILVv7XW1+w+SYV063Xy5AiKdr+ZllbZnnGM9G61wzaqS1ZxykpPVnCNoOpXbG5twfLdF3yshVUVvlUsSOAeBmqaWklrayxvE24SeWHT5lZvY167qPxI8KXJi+zLrUMQC5Js4huAuzMAR5xz8pIJzwegweIdP8AH3hVNbjaNbtYMQRmE28ewMl15pmQ7/8AWFAVKnH3z8xHFZ8q0VyGl3PIdTsRLaNHHavHtAZmEZz04JNc7bLOr7VzgHBr3HxD488Oz6VdWLPqFw8lg0Ss9lGmZedr+YspOOQCCp6cYPNeQR20YIu/O24YkjPLH2FbQnyxte5onZWudJpXhu/utMmvYVklMFubidUTPloCBk+nUUtlpF9eaRf6lDCzW9oqCVmYAgu21cDvz6VveBPG2j6BBZrPDcT/AGqd/wC1VMQ4t9mxUjxIN5IZyQwAyV9K6bQvHng/T7W3tLey1y4sk+zgxNZxBG8qff5rN5v3tvOMEbh1xWMqd3e5k03qeda1od9p81lHNZbTdW6zR+XyShJGSB0PBqERajfJi0sCRjywzrgkgcge9dyviixHjHRbq11DWrqGz0uS0nka0jEzOVkCuF80jGXU/e7Vvp470fR9G083d9cJcrbxrdW0mlRyb5VDbpFk3qxL7iTyuCScngUuVd9Q5dTxrTNH1KK6jM1vcWi3KHy5ShAZc4JHqMjGadc6ezTMtjBLBcWoO5yxLSkd1P05r13w18QPB82pQ3N1NqqGCPylgkt0kXYLmSXOfNGSVZR6Ag8NwQ/TvGnh24ikhtU1qG4MDxib7BCERvszwq24zZxuZW6dvxrSVk7m8Yx50mzyvR9Pmu7q2mvrWUiU/NIGYs2Dzwe/aux8I6dJGjzX1lL9meYxwNPGQvyn5gD6jIz9a6yPx/4b03SBp9xcaqdUitgrzRWsUg80xAMdxlHG7kYA+meaxPH3j3TdahtV0eTUN0V7cTlJ4ERGSQIR91zggq3GO+c9qxr9bM+nw0G4RUVoSaxpthcyjbebF/55iMEfnXN+L/Cs+kXY87S7a6cRLKYz82Fb7pO09xg/jTrPWPNUvNxggn1ruv8AhLPDlz4uGpxrq0kRtUgMZto12kQ+WXz5hyQcEDv6iuOjN8zb0Ot05pcr1VjyjSvCp1Oa5a2tprV158qMM23255FU/EfhPWNPs0l2NJvLKY+rjGDnA5xz1r6C07WtLvPC93dW12bSSKFLUXLwrmVlg2s8wV8rnIC9fu5znNYeieP9GttCih1GS/W8jF2u+G2R1xLEiJyXB4Zdx4rq9s4u7Zi6La5Yx0PmmKCZLpo5I2Vx1BGMV0thFqOuXLW0Vv5jxQ72OQqxoo5Y9gK6X4iTaRrPiy71PSWkWKYqcyxhGztAJIBIHIJ61V8LvJoWvS30V9OHS2YCSziSdTkD5XRyoZCM5Ga6lWjU6HL9UnQTa6nLavpmoaZO8c8SCUSCMxBwz5KBwQB1BDDmtXwFdXWiauL64s7gRqjhsLtIypAPP1r1Twde+HNc8YJpMNnd6crzzXnli3iCrC1miMY/3pKuZFLKgyFBABOK6+58S+HZobnSb65GoRypeQTLbW0YUK6x+WXzJuBTackZ5PGa2laMThjNylseQeHL6aHxEmsrYsqAbg+zBYdOo9RxXtwaG/0tJogTFPEHQkdQRkGuT8FeK9Cs4dF0iVLuK/e6igRFgRoVj+1LJuLlwQNm4H5aueDPG9nrNxJ4XM93PdaY0w+0XUaxvKDM52hVZuFBAHPrWFKPMnroa41pNe7ZnG+K4fsd5GbiYR24fYN3RST1/Ss0bvEWt/YbVxJCmCSgwpArq/izppl052VMgkHI/h561i/DXT7jSrabUzHkHoT37D+debOkk2up61CtNYdT7FfxbIui6d9ktY03txtIyR6mqPhY2+qaE2m3MDCa1LmORTggMS2CPTOfzqh8Q7ua7vmdAQwcnP41m+HNZbTrx7m6DP5oKyY6896uhfkbepVSD5Vdakul+IX8PS3GnD/VTTbmI/hPTNW/GOy98FterhjBcK2fZuK5rxVAkl815byCSKRsrgfpWt4Uuhe+Edd0SZgJPIMsG49SvJH6V6FON0pHj4j3ZNWMGzkjurYLj5qDI0LIV4KncPUVk6dcmGUc4BrbuoROnnx5A6Yz3raSszCEro7jRprbxBoMumXR/dzA7HbrFKOQRXGQ/bLXU5tKuo1WWIleeh9/yp3hvUP7OvljmYiGRgG/2T2b8K6jxvp/9oWCa5aqPtlsAtwq8llH8VT5DOW1GxJQPb4WRT1Hc1RU9VbGep+tXLLU1eWSAjO8ZX2NRX0DL++hA3H72PSiN9mKVnqikwyS3bPSo3+TD4wo6mrTR70yOfWqE/mIzITkGtEZSJo7j5uMAd6miQyudvU9D6in6dDEY1yuSRyferwVIdw4OD1FRJmtNCQsI8DdgdGHrRcxMzfaIflx1FQ3MfyGTdjPSremTLIvkN379jWLXU6PIm0aTzr2P5SWORj8K6ySVW05bVdM2yKd3nDO4n39q5/w9Ds8SWbKoVfNGfrXptdND4TjxHxHW+JztsobNThpnAP0q38sFrJIfuxoazJ5l1DxJGqtuSBd341a8QymHSkiX79w4XHt/kV0HKL4dRo7NeOZGLmotNdZr28l4O+fav8AwEVftilnp0jtwI4+v0FZnhtcWCzHk7XkP41jV1si4nL6Yk19NcW9/tkmeUsSB6nj9K6WS3h8y10aBWVNu5sdlHWudjlntfEjsqFhLjn0AGK7TTgbexe9uI/nI49dtebyqVSTOvmkopdB1jEunRCDzJJVLfLxnA9KqeJLpbaA3DSbQo6dcmjStae81I2skKqpB2kdjWb4rYS3v2JXwVBZi3v0A9auVZTpc0HoVTov2iUjiLpZtTmvI0k2+aNyLCocqD0J7Akj8KxtY/tGB0gsJnWSNTFNuIYsf6V1u2z0aw3TrsmnXcIU+VR6ZqloeyUOZIlaIk7eOea4auI5Y6I9ijQ3k9kZ/hjxJdRZsb84BwFfGMfWk10Xc12xhjWaORwpYf3j0NdNDotnJdxv9kKfNktjg+1UNRjv4jKnkRsA52vHxj04+lcvNeSmbU6kXJqKOc1LSdPSVYriEeYM78jq1KfCFnZ7W2Rbm+YHPAGKpavdN57zPI4dOqvySfrTZ9Su/wCzjcEFRIo2KBkN689q64zqyXusU6NFWcrE+oWzmIJI0ofO6J0YnkdDXQaT4gWe6t11K1le6tMPtPyb+Ov0zXDjV54guePQntVnTdYN5qMP2iQZ3BSw67e9dFN1Fuc2KoUpxvE6jxR4khlmkkZgMD5Yxzj2qPSJLeGwj1aX5Nx2nPYZrnfHlvY2aW1rp8sj3Ds0kzs2flP3RV/we66hpR03UJvLRchHJ6+grbkv7zPHjvyo6DU/E0UQW10l1mdly7qclRjrWBaPr095LcRXF1BsIDKuWcggndj0FaOvy2L2dtbWkKIokKQ3Iwg2DAIbueQatQSWdlpMixuTPkKHEmcgfzqalT2bud9ChGpT5UtTC1Ka7t7pNUikl89sbJJAMtjqSPyrpPDXiR9RtzDMM3CqcsvRv8DXI6hdJqEQgu3cpGwKsnDVU0zda3y31lJIUBwyEjODWuHqykrs58Xg40pWieseH97BnbJB6VuxdaxPDcsUunpNHIrKwBGDyPqK24a7ovQ8ySsyyh5qxGaqr1qeNq0AtLSXUXmW5UjtSRtmrJU7Ae1AHifxa0vzLE3AX54H3fgeteUFfmzX0f4501ZoZI2XKSqVP4ivnW5ia3upbdx80blfyOKiRcWQg7W4Jq1asuAGwBkc+lV9vP8AOpYQDkN0NQzRM1I5ApAcAJ0J96jG+GR4PvDPmR5/lUAZ2+VuVPB/xqVv3sETc74eCfbNZM0TN6wlW8tjv+VhgEehq9ba9daVshvALuyZ9pR+SnuDWDC6213FcAnynGHPYHtWpqNsLuz2Hn/D1rCSVzojJ2Nu+0zTtaDTaZhD/cPBzjriuU1DSLm3Zj5ZKjqcVLp0lwYnhWR4rqA4DKcH2NbWm+KGwlvr1uJxt2mVV5/Ed6izi9DqhiFa0jjGRh1GKMfSu6m0bTdWtJLrTpl3ryYuA2O3Fc3faTPE3yxnv+lNVO5uoxlsZGDVmyurqzbzLS4lhf1RyKbJAwYKQQR1puad7j5DpLLxzr9uoSW4juVHGJow2fxq2/jS2uUZb3RbfLD78J2kVyK8dqXaOpAo0M/Yx7HT3vijT5sCOG4jXjI3Ak496uReLNHj8vyU1BGGN/77+VcWVHVQKQKPSlYfsInpEHxCtLcMIoLpsLgB5ieK5u68aXb3csixyeU7A7DcMceveucK9cGgIMZ20X8xfVYb2Ohl8X328PaRQw8ckgufzNZd5rWq3WfNvZcHsp2/yqntoAz0qTWOHiuhCyszZJJPqTSeW1T7aAvrTuaKkiHZt96Xac+lSbeRS7aVxqBFs+WlMZBBqQrxQFx2NFx8iRER7UBflIqUrTSKaJkiMrio2UlgqjJPapeT90Z96kidbYNzulI49BVI55tJD4I4bImSZg0mPlFbPjCJ9I8M6eEJE+oJ5rv6LjOP1FcpcszTCSRiSa9B8RQr4h+GWmalCu+fTv8AR5gOwHQ/lg1rGPVnn16jeiPLWVvrUeGqy4w2GqOReM9q6EzjaIM1NZSeXdxSFiu1uoGahNbOm2MRj8ySPe6noelFSSjG7MZuyNi8iufsoL53HBCYwcHvUcVi8kE5Us0kcfmH6d6ne7nubZvvkxLjbnG0Cs631DybliLiUAK2WHUkjGPpXmJNnHFORdW3ha3himn+dm3FicBUxnGKZdx2yxlYcGD76MTjtz+NY91cfaHaTKKDg4Wq7TF4Am/KpnA9M1qqTL9my3POsRYQzOxKjBz0pLGSbzg8KhyASdwzVSHaJkklyFzjiui06OO3ljmLJIJYuMggc/8A6qufuothJC0YtZ5o4iJPvop65oe6t555oYLkWdqAFWJjzIR/9eqMltbSxNNNcMZySsYQ5DH39KoXUHlqkawvHPESZH3ZDHPBA7YqYU+bdiUbm/qeo/2XqKWyyJuQMkrJywJ6/iKzvEWsXOsXe9piURdi8YyPUj1rGnMpkaWQszMdxZupJ70kc/zYPIreNCK16mkaaNKxM1zJbWIClDKBnHIJrp11a5s7aSz1CzRLUgqlw0JYcDj65rl9MvksZDN5e9gMp7N2NXNV1y4vNHi0/wC1ExK+/wAsD17E98VnOneWxSpNy2KV/us5Q0Vwk0cmSCp6exq54fku7ycwQYMgUlAT972HvRpul201xFuD4KjIPr3rrbSy07TUjbaqNn5mAyR71lWrU4rltqfSYLCV3HmvZGdFa6nHMySQkAY3kEZFM1t7izVHtbieVW++jJjH4ium03WI45fJZikcrEl3Gd3sPrRdtYXw+xtsRxyW6AVxqok9Ud/JJ9bHHRasiqvzgtj5gexqaK+imb5nxmqXieygH76127h12jAIrnIppN+0bs+grqhh41Y3ic9XH1MPLlmjtLmOBgXjfFY7alcW0jeSwGRj8Kz4dTdfkfJHvT1ltpgd2VYng5q44dw3M62PjUj7rszf8JTLdyyxTk+ZIuzIfB2ntmoL62k8P6p5kYby8jkngg9s1k2B23q7JjGB1dRnFTavqMl0YmuDvMf8OetN05uf9051XpxpXt7yN7xKdLvtDGof2iqXZXIhJyev3a57wjrM+h6/a6nCcGKQFh/eXuPyrMnkDjb0p1lbzTSKkMbO2ewrqpUVTVjzcRiJV5XaPqnWZLXVvDSX0bK0EsayK2eCD2rhtU1SeTTEsLPIHOxYzyfrVTwLPqs3gW60WTf51tIJbYKeSvUqPp1rn9U26fIUikfzBhlcH1/rXl4qP7zmie1ldJNctR7dCvfyRhdkgJl5Byao3EMRs9zKyzhjkEdR2oEqysSzZfOSTWxbaaLrTJLyZ3PlkceqnpWMW4ns1rSWpj+G5LR55LW+CmNl+Td2PtV3TdHgPiSHT7dn8u4k8ouB1B68/TNcxq1vJHdrNEOFPrWhC91HoxmE0sW0FlZXwQfY12xT0kmeLWkryg0cxfWrWl9PbtjMMrJwfQ4rU0i5Vh5cnPGOTWUV+pojZopgegr0ZRujwITakbGoQ9Wyc9vcV13gHVo1T7PcHc20oQf44/8A61czFi7syw5dRwB6VUtbqbT7yO4jOChzg9x3H41znS1pc0PGOgyaPrLi2z9nkJkhb/Z9KpWEzXMRDNkjg+or0SWG38TeGvJjcGQL5lsc8jHVT79q85nga1jd/LZZI22yj196cXcgjux9mcOrExNwR71WmmEkm7bjByPerllIlxE8ci5Oaq3kBTlVGO1WjOSNe0CBFYY+bj6UOQrsOoPpTLWVDZxrg47n3prkKc7uCf0rGS1OiLsh9xHmDdnPbFVI22gNE2NtWg+QAWJz1qo6bCV24Gc5FNIHI6bwrcrNrFnypYuM+oOa9Mrybwdz4hsTnpJ09q9ZrakrI56zuzd8GxtJ9qum5aSXYp9h1/WpNZuPtHia3tlIMVshY49f84pbCWPTdNWNGAMSfm7f/XNY2lu02pXEqnLswiX+v64rc5ze8S3Dx+HjFCrNLcMFAHXHc1l6dcahFZrAYdoK7Dt5ziruuzK1/aWEUoXMqo59EUEv/ID8a15rjToIlErFS2AoAJJz06VwYh1JNxib01FK7OX0azvL7WLuSUeUIlVVU8k55z+ldhct9j05FdWmAXBAGSeKfYwwW0QSFMBjk56n61NMdwZuuwZqKNLki77s0lK78jO0G3At3u/JCPKdyjHIFc/4wa3a5ZpAPNQLuweQCa7eFlkhVlGAwrB8RaNBLI96kZacptK54cCs8RQ5aHLDoaYeraqnJnm/il1to1e4jNwiyYQ5PCnnB/pW7otzpN0Le306DYyRiR+OD6/jUWu6XFfbY5GNuSf3gxxnHAqjbWf9n2NxGshVyCu5TjjFeS6kUuVnuWVSmtdToLnW7cN5QXHYYFYWraxDCWO0HPA55FcrLezRsA0nKk9a5fxDrN012qq3y9TThh515W6Fzw9PDR5pM6nWbxb5wNkBCg7QVxnNJN4dvNRsYLg3hXaQiW8KYSNf8/WuX0m2m1m9VFdkjUje39PrXrGn+ZYR2rZLQxL5aYHDHGTzXZdYdctzOpJVIpxRzK+CNOt4R/ad/cbhzgAAYrI1vwtaaaJr7SdR85Ymw8bj5lOM4r0e+EN+oeaMb5Ww7Beg9K4vx1Lp9ijadDhPNfYXHBz3NY08TUc7J3MnSUo6nFLfWV1LEPs07y7wZHLZ3D0ArvLGOFo0aCyCXJxGiFhkZ6YHrXN211p+kWktotuod5VbzW+c4CsBjHTOetdVb3V9b6Os7AF5yzRLtwUP98mu7ESXKkc+DpOMm0i7eeGNN09N1zcSXVygHylsrFnkj9a5XWotybYpSu1TtGeAParR1q/njka7mEsjcFgOuK5nUr6YzhmyBkgD2rkjzzqeR6sY+yp3k9THae6huMNM5Pf5q0hMLK3ZHkDOycEHIHcVMumx6jKsPMUjY2tjgmsO/mlaY27MMREoNo4OOM16tNJnhV3JS1Z1PhDxNJY3tt5gkZc7TsHtjn1FetxapJ5QkR43XGflrxfw2nlNuWMPIy4U46fSuqstSa1lFq7hSAcgmuXEyqRt7NnLXpS5OeJ6RpmqC5cgnBz0rYjfIryzwhq7T6lKzEBWY7R7V6TaSb0Vh3FenQlKUE5bnGjThatCBt0JHoKyUer9nJg/hWjGUPEdv51qWxyK+cviHZG08STMq4WYCQfXof5V9OX0e+F19RXhXxfscCG5C/ccqeOxqJDR51F8wqSLIPNRrwQR+NWCMKKg1iie2XeCOlWkVQjLjluv1qlbMwbPpVlXIBb8D/SoaNUOi3NbvAScjjmt7SpxPamPvH8tYluzCdDkAP8AKQfWrOlSPDqDhuEc4YD+dYzVzWJe1SE2s8epQgY4WVfVfWn3VvHcQBuncMK02iSW1dCgwR0rI0mTMklqScJ/q8+meR+FZplbMx71bm3xcW8roytgshwRWvpniqWINa6lClyG+YyEYb8DRdW0cVw0znEMg2yL6H1rD1WwaObK5MRPyt7VokpE88ou6Ottz4d1CfyluWhduizcEfiPxqDUvDzKTJZt5sQIBI5FcgNxiwp/eJwT6itTTry6t4QY53XPJUHg1DpW2Z008VL7RJLp1ymf3ZwD6VWaORAcrWna69ezyyw3CrKQvyjGAasWWraLOY1u4ZYgflZiOA3v7VFmjrjXgzC/h5HNNrqTZ6BejZZ3kSSJ97flc89s9ajk8Njny7yFjuwBmi5aqRfU5qnD7uK1pNEuFYjG70IHBqE6XdZCrGxP0pXNk0Z9PXA6VafTrpSAYzSJY3B58vNK6GVStJtq39huMcqQB+tAsZypbacCjmKKu360VY+yzfxED60gt9p+ZlFO4rlemt0qyIFZSd4AHU1VuZY432htxHXHamlcmU1ERs7ec4oCN9mMjEAdueTUD3G5W8ts54qBZ5JIPmJytaxgziqYpLYke4fYViG0rjPvRu8yMSrj3pkZxIH4IOM1LCirK0bZCnpWnKcTqOQ2aPcgYV1Xwt1iKHUJtG1Bx9h1FPKbPRX/AIW/pXMRjBaNgcKcVAmYbkMMjuD6VSZjKNy14w0ibRdcuLOZSNrHYfUdjWRwwxXpuuwjxl4KGqxjdqulqI7kd5E7N/n3ry07kcqa0SMWNOUkBXgg5FdLoG+6snNwyhFJBY9cnvXO7PMZV7kgV2MtvNZwuRCERlCtjnOOhrDFSShbucuIfu2IY4yztFkZI27/AFArPuLHyJAkkbEucrx2rVt4RNLJbruRl/eI59qpS3M91dpHI7SiM9Yz+tccG0zmjcx7q1ZGLr0J6UC33IcNtB9RyT6Vp3ciyXcnkyB7QdC3BPHP40tvG15tmiEQiicjZnDMPU10qbsaqTIxpf8AxKkeRsurElVGSKlsb6S1VYPsazMikK7IcjJJ/rT5HmujHBDG0LM/XPyk+lan2iK00tWmPmyCUoDjnjr+VZc76k87OIkMizty2d2fTmtizkmZiRGruwIDSfdBPc1raVY6ffalJcXFxvlwWEa9OlTXDWSW20IoKnG1xjNVOulZWB1Ec5eQrJkPLI7p95gvy1RaAW8yeYoboxX+ldVqVvF5IMTSF2x8ypiNvbmsLWUW2nh8rcGUAvuIILe3tWtGrd2Nac7ux0tp4cc2Ba9tRbnb5oBxypGQPUHFYV7pQiuztRliIyvfnt/KtrT9Qmv4ZLiB5JLqY7W8xs4GACMfhVW/l8lmt9WQ4aPEckY5jOfy9qi8udq570VD2KbRJbwyBYhDh3dAQFOSPrW/pWntcaLdSXFt5skaLdZLYIj3bTj16GszQbFkglM27K2onCj+IN0IPoK0bO/XTYI45madJoHVgpwUR+CufwDVzNJVPePVlUlOham9TQ1GNriwty9vaxBlEscsIOzaODkf3ulVLvSVidRcXG+RxljjH5HvUsdtaW1lGoEkgkLCP/ScJtI5GB7gZqjq95dC5gtwke/ao2xjjd0xzSrRi1dGWFlNTUXsZWr2bWpYbT5ZHBNYukxW/wDa0QuFXynYBmI+771pa5qVyF2XCMByORWPaXqfaog65jV89Oa2w8ZcjuTjp03NI6fXfBlj5m/TrpnLAko3UGuQ1XT1s5Io1aRnI/ebhgBs9B7V6uNds7qztlVgbj5U3CPC8Hv+lclq0a3Esm+LGfUd/Wpp4qcJ2exEsvjWp3SszjFW4VDJGr7ehYCmoGdwHyeetdJb6qljpM2mtE8km47GP3VB68etYJ6ljgEntXoxmn0PGnSlDRsltvIWXc6qy+hro9DvLViYVt1RnIG9eAK5MxyBSw5FXdLuFgYF/UfhWdVXTsa4ZqM1zHsum39jpmnhVNxJdq+5XUgDj26/WtjxVZabrXhkX0UCs1yisfLwCDn7wPr1rxa/1j5gY3bIHXNWtP8AHWsWWjtp0LIYsnYWGSueuK8+NGpZ2R34ipTTUubU6jVPDNnDDaW+l3QuLoO4mUxlTjPG49MjpTryTUhHJZSRRRi2jEcir3I7155aa9qVtNLNFcuHl+/k9ea6K38XrLpd3BOpNzc4EkjDrj0NVVw8zbC46Hwt/eRXdjcXcMghQuFG5iO1c5f3VwG+zeYfKQ8KOhropfE1tDobWVtG4uHPMnTFciSXYs3U104SlJL3kcmaYiEpfu2FDjcuKTinjjk816FjxSbS7nyZl68H1rYvYFukaZcfNyPY+lc664Oa2tFuWkTyWbBPA+tc9WNtUdNGV9GbHgHVvsN8bKV9gkbdH7P6fjW3460xMx6xbqGgnws6DqrVxmqWphdJkJ8xSCSOxru/BurQavp0lheAEyAJMD2bs341k/5kaNcrOCurT7NcC4tslRztzTjtubdZNo56gdjWpq1jLpeqS2c4zt+4f7w7Gsm4Q2t4uw4ikHT0pqQ5KwafgSvA3GOeemKjuS0MwY8x849qkP7y5Vo+MfqKfrELNEzIpGRyB0p9SHexDZv5kw3NtDDippHbiJowSOPrVCCPBXnDrVvzTIBkjevGackKMmang5w3ia0wuP3v5V65XkPg448U2K7cZkzn8K9erSnsZVHqNv75mgbpsiXzZD6H+Ef59aNDvE0+x/tC5wBBGZWz3c9B+Z/Ss7xKy20UtmhZIpJA8pzktXH+Kda+1XUenW8hEEeC2D95scflmsaOLhVb5TnUk3Y7zQ5X1DWDOz53Isak9NzHJP8AKvS7OC4WRxMsDR4+QqOfbNeLNcPaeF4hu2zXLAZz0H/6q1/BmpasZEWG6nK7gCu8kYz71s431Nkz1gxs0q+gNSFFXdx160lpIZIRIy7TUd1JIvKLk+lQ0oq5W5NEqxoFXoOlRXBWUGNGG/HFOQSPCGYYb0oghWIluretDTkkugloYl3pychl3E8nNYF9pcD+b5hIzyQDXbXGDnpWLeWbTS+XH1b1ryMTh1rZHbRryTWp59B4U/tO7lEd1FDbgj7y5bFZOsfDq0heSSS8nkb+D5QBXp8Hh6O0T7ROxMokBUA4FZmt3UEsriNstH8r+x9Kug50qS5lZnRVqOvUSTujkvC2j2+iaWJpCplLHaWxz7itSa/hmYNJIoVBgDoAK5PWpdT1LVZjZPG9lCccNgrx6fgfyqBLbU7qNV5WJumeK468JzleT3PXoUYOO+qN++16e4t2jKLAqMY1ccjI715jreoXGpaku3LbDsQevPWt3xfqMjwpp+nfJBB991/jcdTWf4H0+G68RwLeziJVBkBP8ZUZC8+tduEw6h7/AFPPxVe37uOx13gHSbXSrw3viAW7yGIqkMwBA3DOfY8dab4m1BZ90drNCykcBGzx6VT1q5e+uLq43BRv+6zdjxxWW4tLezzHIvnyqcbTk59PaiSlVlr0Oiny4ePPfVlYag0bqiq0jfdCoueaLF47DVHk1bYzOp2qy5xz6dqii8QGyWJYdLg8yNSC7yMSSe+BxXPzvLcTvK/3nJJrtp0EkeZiMZKUjpta8UFUNppkMcSEYeQL8zGuYhXc+evOTmkCMWCgZYmrgsbmAhpYmC+oFdHLGC0OKVVzepo2MjRuuCc7O1WHKtKiqCW7YPQ1mwsDKERzuNXLZfs7+du3OeFB7GuSUdT0YTio2Zu+Hla21SNSfc16xpE37hVzmvLtAjaW6WWTGe9ejaU21VFdVKTtY8urFXfKdFE2RVy2bkVn27AgVdiPIrdPQxNKb+leW/FiyMmk3e1ckDcB9K9RLB0BHPrXKeOLVZrWRSuQ6EH8qT2BHzav3TU8J3JjvTJozHPIhGNrEYp0Z2yqex4NZSNoiqrIRg9P5Vbi5Td6HmoZAcZHVeop8f3cqcnoRUGqLUQVty8n0I7HsaZO06w/aF+V1O1hinW+QuF64pTNuULwUJwwqCjpdFuBPaxszYLKM1Q8R2clpexapaDCKR5wX+dR6PGIj5HPByK15FM9vNCyAgJxz1NYbSNWrxIZFhvrAzQsG3cjNZumtHd28tjMRmPIA74qXw68n2aS04AQZ5H50zU7M2d6t5Dx03D19apaOwkr6mPqYjtrlfLT5h8kgP8AOnJxLtX5g3K/XuK2dU09Zv8ATOGBUBgO4PesgxtE725f5kOUb+VaJ3RLWoSxyoqzopJTkjvtqvMqbhJz5cv6GrwvUGxsea+MFP51FFBJ5HkvLiLduCAdM+9Am7FK5YrIGhVs4wQOn1p9vLdJELpbmTbvOUUnj3qaVDbyg4PlyDg+hqOOEqywk4EhLDFOyDnZeg1C8j2skzED7u45FTf2zfMPvDr82BjJqAxrHJ9nLDen6jtSGM7vlIw1ZOMTojVkS3Os3TvuIUHbt471nDWbhmZWYr24NSSxFiBVK6tcguudy9vWqhCPUJV6i2Zoz6hLKgVdy85+9Q1/PNb7AxUqeorHhuWVwrLjrmtLS5IzdDLgow6ZodJLoEcTN9R0X2h5R5sjDjPsalQSC4Cycr2NX7q3ATzUGcL0qvOGa2Lc5XHTvWeho6s+5GsYWWRM8NyMHrVO6h2P8wxVtFZkVtvIGB6io50MiB+2KqOjIlJsyJ1MU25fuMefajAWVSv3H61ckjDQlW6nrVFVyDExwQa3TOOadx8XyzGPselSSs2AVOWTr9KryE8YyHTr7ipZB8onXPvimNMvoOkn97rimXsa+WSowRUdpJtBTPGOKsQyC4jdcfMpx9azd0zVao1PAmvNpOqRyspe3ceVdRno8Z6/iOtQfEzw8uj6x51qQ9ldDzbeQdCp5rI+aC6HGEPevQNDVPFPhOfwzO3+mWqmaxc9SO6VcZMxlE8qiBaRVAJJPAHWuwVpHs4pAzsescbdQPU/lXM2j/2bqqSXFuZPIc7oySpyK7yO1a9jt71I1V5EWQozZ2L/AJxXNjHtc8/EJ2RkRXe+R3COlww2gjoD61FHI2jy3JjVWd0A3hsFD3xVvUrG4kvGhgIW5k3MuDxkcj+VS+IoLS/kit1tfKuPs6SSyq3UkcjFc0JR0OdMyUsLnVLBPsrRKTl2hVuR2yfc1S03S7mS/FmkgDODuCt6dRSzXC27pHbBoZEwrHPOahu7hjsktS0YjbduBw2TjNdcbmqLuuTWqLFZ2m4CPO9lOVYjuKzra5dBJD135wWPQnvTISXhYHOQcgVEiPMc+SxRThiO1XGCSsUom7p000MCqluw65cD+tS2clvLexfagBbxnLH+9Uv2eSbT43tplZ2iIYLwAPTFUoIZQkcYTlHGQeO9cjSbepg9y7qt819qYEckn2ePhYh0UeoFUfEtlbpZeZFKrskhUH+Jhk1buYSly91HJtj5eUqcDr92n3ULSSRNGoMcy5RdmWVP7w+tOD5WmiouzucnFNNZyI0bsjcNxxW3e+Inv41tpoUS3baJXVQZXUHPJpb/AE43VnHf3F1LJKzNGS4yTjpz7DFZi3l7p/y2k/lLzyFGTnrzivQi4tnrJTdO/Q7vwMkl5ot20TSNNHb+TCGTO6Iuea2LHRL7TrVdWlhjYxuoETgMCDjqPx/SvPPB/iC40TV4bxWYqnysueCp6jFdlca8Jp2a0nlNmcGKN3yFGK48ZHqetlM5ybpq2u9+xp6dpr3WrKYfs6SS7iyy4QbT6fhWD4/to7HUGZZbZWY8RQy79uPertv9p1GTzVV5CRt3HOB7VXl8G6xeYhZ7eOLJYP3GTXHSkr+8d+NnGg0+ZbbHO6ZpF7rkMkzTRxWtsyh3c9N3THrV3xB4FudG06LVorlbqzZgHYDGwk8A1p6j4X1Kx00afbakhUSmZwYyAxwAATXceG9aMXg648+2Uy2w2yQsAwduoxnqDXbHEQtoz5qeKU6jdznPCmlC0vLTU5Y47qCNQdi9VGfvke3NUfFVzZXF5Hb6cElLltipyxy7EZHrirLXTanNLZ3N89vbu4laEJtkwTkqD6fpXKppurWGvLHb71E6lEfOSAeo9jiocYtHoU8YvaJ3u9rGbf2N3PcmRbZlDLlR6jOM/mDWTcxTQS+TKu1h1Feu2GkDToUFwhZ5UK5PQDFcT42sY47tGgGPXPalRxac+Q6cTglyOonqVtCEQh8mWNWaUcE9hWLq0bW988a8e1dBpthHa38MM2qWccpBMiM/3D6Z6VNrnha8u4v7UsZYriFhng849a64vlnrsedJRlS93c44kk8nNOUcVLdWd3aybLiB4zjI3DqKrrIc4xXUmuhwST6jwKc5GBTN2e1Tm2m8rzvLbyx1bHFU7E6jPlpr8dqR2Ga3dfsraKCzktWOHtkLAj+LHNHMkhqLZg9uBzSxt60hPPpTl+maYhXIP0pYW8iQNk8UmP5UONwpSV0NOzOi0+4S6hdW9MetRaZcNo2tCTJETnbJj+7WTpk5gmxk4NbV5D9ptzIvLqPzFcjXK7HZF+0idv4ts4da0MXlvte6tlDZXkulcGkkVxDsYgllxn0NdD8PtYkinW3kGTEMHd3Qnp+FR+OdFh0nWFurVc2d2S6Y6Bs8iotZgzlgxgkEDcPnr61pJPuwsjDHHPpVbWI45wJoB846gVVsbjkpJjI9a03RKdmT6lbmOXz4fmVuuO1VIS3nkkECty3BdFXcCD0zVSW3jWTzORk9PSp5huBo+EYiPEVk2c4kFer15h4WVf7dtD/EJRXp9bUndGNVWZneLIWdWnj+Yuv3fSvPb6xJ12AAZDY3exzXR3PiCVp5F+zIZSeGD4FYAuJmvop5APlbcwFeZgsLUpzvJHFGD57mz4qm3XENvHgpAgGPc9f5V1/wouZIHDfJtnJU5GenSvOp5pLu+dmzudsADsO1ej+C7HEtvbxkjYQN3869XY6D1CObcBhfr7VJHncS2KaFjt4trMM9/eqkN7uvhBxg55NRKSTVxpNmge1JJwKGzjjrQmSvzdau/QLFGbnNEHkj99IwUr6mrLwBm9Ky9Vg/cSr1UjFcU04PmaNYu+hQ8Y6lcRJGtmodySeT0ArlvE0ywaMGkZFncAlQccnrUWvahb6WySX1wzkARx5yS3t9feuL8QXk19PJccrGx+VSc7QOgrzazlUfM+p7mX0E7WJtOu3xLBbBURmBfA/Dk/jUd/qzMzabIQuVKsy8bR/jWVavPaobxWKKh4J7n+tc5qF9cTXUjrIx3HOc961oUHN7nXjaypLRGxc3dpAv2ZB+7XgbupqO1WwS6juJ93lk/dzwPeudZJpCWbc1SkXBAU7yB0GK9SMEkfOyqNu5t33k290ZI7hpdrAxntis6eaSSQyB+QePSqbvIvytkfWpbeVAMM30zT5EkTKpJiws0khaUAip0VfLZhCWPY9sUWcUc8p3NtU81eENu17BaQ3I2vkEjnBobGldEWhpZyXRkvHEYUfLkcZ966Vpra20ySSO4jcgfKTziszUtKisXRd33lyfeudvkaOf5WYKeQAazlT53e5zVaabNGCOC4nWdi6OzHeDhQB7CpXG+8xGcqowpqpa2N0bL7dJG7R7sbj3rS0uFpJdzRsB9KppIv2reh0GksY1Wu10yfzI1IOSO9cfax42g/Wuq0BAUG51UZ4FKM9QeqOos2ygrSh6Csiymg+1PaLIDKihmX2NbEHQV1QknsZSTW5ct84IrN8Tx7rPPXFa1suQcelVNcj3WD4GTim0SfMviOEW+u3kYHAlJrPbpnt3rd8fxeV4nn4xvCtj8KxYuR71kzaJLbMJIwOSwGGpAphuMc46iobaYK7KRirxw0fmdSP5VDNEMEjiQnr6Ypw2ecCudknDf41HhgT5bfU+1WITmPAznHTFKxRasbolyrHa0bcH1Fb1vI2MkcHjNctIGMAuOFZDgj1rY0q6+0RLtYEAdPesakeptB9BmqefYXgubdt0Z5kXvg9a2LmNbyw3Rtv3LuB7Gqs1tJcQiUqTKhzt/vjuPyo8NzL5DWynAhkPlg/3c8Coe1wWjsTaTLHc2xt8gSRrgrWdrFrCQJFZi6nawxS6jbPY61Feq22GV/m2/wAPsfatS7hV0aQdT2x196FLUtrQ425JWMQ7cNGSQw6kVo7liVZBGJNiKTg8YqO4TbO7GMbl4P09aisPMR5Pn+WRcAn681vujntZmpdxx3lqwh2Z+8nt6VnFJJtNZ1XEkQYjHXPcVoW6tHcPDt2rIgZGHTpyKRVe3ufl+5MjA+gbGf6VN7FJEKRRube6wSzgI59OOKs3FssbtGVI2HgmpYvluxp7KFSRAyY7VNdMt00roMPFIyyAn0rKTNoRMqeIqxCgknkVB5IEZY8g1pP8y7h0JqFl3R7VxyTTTKcUY0tnC2XVTWcbd1lZhkKD8preiVkDRN1HPTrVdolZjke3tVqZnKmjY024W5skKkcDaR6EVXZZEldC3ynkVWic2K5VfkYgsP61oKVkxIuGVxway2ZojNt5vMkLLnaDyO9a8cMc9s2AMY6ViXkctjcG5VT5TcOAOlaunyMrJtYFX5WmwTM6eNYZ9kicHgVkXsbQ3oJ6Guq1uBSd5GSvPFZN5bi8083UPJU/jxWlORlUiZk0fzeYvTv9KWANzCxHlnoaltmFwjDgEcEURRmQvCQQU5U1q2ZWGWke92Q43Rnp6irMZ8m4jk7Hgiq8oMNwtwgPowrp/C3hTXPGWqLpXh3TZb+7dNxSPA2r/eJPAHualu5cTKv4fMjyg69PrS+HtRuLC/guoZCl1buGTnqR2PtX0x4E/ZZ1RreO68ZazFaKiktbWY3tjHdzwPwB+tfOvjHT7ax167bT8/Z4rh0iJOSUDEDP4VNnHcNJ7G1480/S7mex8Xx27/YLpd11HGoO2UdVIrG0ie41DUFnW1a1sNuxfm+8qn5VFbXgK9g1K3utC1B1+x6jwmf+Wcv8Jrmpbm98N+Io7DUvMa3s3ZfKI6A9x/OlUi6kdDir07qxrRI0izXhYfbRIREAclfw9azLK5ul1KaG4QySzDYc9VPv+FZVvrnleIo7+FfLhEu7YeeDxk/nXS2jW2tMbu1Lq0Mp34HLDGd1ckqUoLVHC6biih4k0YW940pWRgVBLEcHI61VisdNd38qZ/LKARxZ+fzK6dEj1SzhR7lwol2necHB9/auXk03z9TlFvIEiEhWNieuD296VOq3o2CkY8qzC62OjJKrbSuMHNdhouj3d1pk91MkawbQPmONxx0pkWn2nmLJu2y7iGeQk81sWkdx9mhSKaEiYEqrv9/3AqK+IurRFOpfRGbp0MdnqEEzQ+WiAqUByCD3qSa50u7kaRUZTESzYH3gPSnQLCb147m6Ctk53cAH2rFhvWht5o/s8jwSMwDL1zjj+dZQjKbuZK7KviTUP7QSJIovKhBJwg7n19an8NaVrsk0N9bosirhUExyMduPSpnjW1ghVIixmQkIFycn2NQyXGtXES3LQrthTajq21Y8Hpx3rri/d5UbJlrWRbw6bJ/aE4ivvOOIFGAg6HC1y80azWyNCsxkLHduA27e2O+a0rjT766jN5duZGJDSHqQCcA/nWpFp3l2qlVOMd619oqaVz38uoSxNPlvojkhby9Ahq69peWcEE0F1A4m+9GHwyHOMMDj8xxXf6DD4XOmwjU7gpP825UU44J+8SOCe2Ko+INBN6Z7jT4lktYsbdpyQp5Ge/rVuutOZbm0ML7zjCTTRJ4H8RGHQJ7V0HnwTEnvwehH5GsHxN4gu7qRPs9zcRsjEYRyP5Vv/DXwPf6oL66a5Nnb7PKDKAWc5yeD0x6+9Zfjfwm3hhVuopJZ4mfazvwVPasPZ01W5r77Hl1KNR1rzZJ/bHivQmePUN8qJsMsc4DHDDI57cVq6/c6pfeGkn0ZotuRJcRhsMqsPlP04I+tczqPiKa8sB5iM0ZKhnbJ3FQBgnvx+VQatrn2XXkuNElC20UCQhf4ZFA+YEHqMk1csNCck7BXox0aNbSLu8vPDcmpyIZLvRpkKsR9+FvvKT7YrudL1OC5sINQtYEZXXfGXXJX6157q/ixbnQpNJsdPhtI7gjzfL6Gux0y4Xwr4WjTUAftbgOIYVDMiY6H0qK3w3tbsc7i46mPqvi68uNQksrhkCLIdqqOnPHPWqXi5swBkwXKhTUN7bW/iCW41bS2nW6jXe8MkfDBepDDjpjiuaudTnuOCxxg0QoKclOO572HzKMqLhJC6RYR6nc3YmlkR0iMi4XIJH949h71ctZdSig+zwzSfZ/RScCrPg/TUvJpvtEnlxyL5QYOBtc8rn24rcutMk0/S4vKeXz0dllVkwhOeNp78YrrqzsY4anFy1Ml5dRvYzAkjzqkY/1pBOPasiDTY47tIrxZVWRsEr1HPUVraZfeVqyPMcKSFfaOCp6itzxsYXS2mt1TyiNylVwQfQ1ze1lF2O6WGp1Nzhde02TSr3yJCCrLujIOcr2JrrfAVxb3ei31vcKjMkJjRWHXJ4/KsPxNNDqzW9yhcSJCsbLjjI71Z0GS00h4ZYbppPNXbcRsuCh/rW9WblS8zhoUlGta2hTutNXSdZVriPfEGDLnkfStbxHFLLeWELhYoRao+VHZ8tgfTNafi42s+gpcKys6yLtwecE10GvWlra2Vi/2cv8A6OjBmwQBjp71jHEy9leW5o8HD6wop6M8l1KGOG8kWGRpIwflZl2kj3HY1q6Pqmn6VpxeOyju76eKRWeX/lgSQFKj1xn8x6VnaxN5up3D7Qqs5O3HSqkG1Zxu3eXn5to5xXo0pc0Ezy68eSo49hHfcxZupOcCrCwXBthKI8x8nPsOtMv2tWkBtQ4Xvu61Gskm3bvIX0zV3M7CMRkMOla+lXr7dmcY/WsjGamtH8mZWHNZVI3RrSnys2TG9pdJd2+AeoH9K7yxa28Q6M+lSSAq6l4HPVH/AP11yNs0Vza4YDOOMnFdDHNbtptvqFofLnt1/foOAT65rmWrOiotLnDTpPZX8tpcKyPG5Ug1DfRRoRMv44ruPiBp8WqaTD4isYyHRQs+B94ev4VxVg4liMcuT/hWqMWyexuGdl2kKPXFWnyCA/LccVleXJasu3JSra3AMgVjlT71EomsJ9zc8MFjr9kSOPNAz+FeoV5b4Xdf+Egsk3AkyjAr1KtaKtEyrO8jz+7W2ku3SORQ6uVwRjocVG1jJt3kck4HuazhDd3Fwd0Mi55JIP51q6Vb3krIixv5K8AHqT7VqYE3h6wZr8yOufL5/GvUfCsKw2ctz/EDtX61zWm2K2kG08seprpfDbRJIftCsU9Ae9TIdzVle6njMkYLHuTVaMux/eLhhW3BLbbSsGcHsapSRv552gYNcFWDvc6INbG5YvvtY2znipj0rNW8ht4lj5OOuO1WY7hJYt8bZBrshNWMXuOuJti5C5PasO/vDFBI0ynoSTV25nkXI6VzWuXO52i8z7ozJz0HpXDiayS1OijT5mkcJ4xla5vo4xGC+fMPH3fQflWPdxPJGJCCq4A6cZrf1ZY7jzbq3mTehBkO7k59KqQmL7LMpmWeFF+fnhM+nvXl8/MfWUHClTSS9TkvFV35iQWfmGNIkComfrk/rWNDaDeu6ReTwPWtK0s7jUbq8vre2E8EeY/nPC7sjP1rZk0OGx0SK4VFlnZidwJO0V6kH7OCR49ROtUuloP8PaRZzSQRqyvIynfgZCn3/Ct2Xw3HLqcRW3VYsgNgen+NQeDlk0Ro7zU5Fjtpk3RqEyck8Z+tdDLrOZfO+zytDJII02D7pPc+2K48RUqc6cWbwS2sZmo+F9AuLFrjCxSJKysW6Y4wK4uPwjJfXcsdphVXkFjgH0wa7bWbiaLS76ztBD5pmSQGQbsZ44HT09a49L3UI28ppWZw27jjJ9a1jXlyqSZNLDxm5RsOuvDEml2OJbXfI+CWD5wPTis6xSz07W7eTzA6RuCcrXS6VcXt7PFazZJf5vnHUdzSeJ9AtriWf7MoiWN8Ou75uB1+lVGvK/vCnhIRVluVrq3GoahJdKvmZxtycACuckt0e5lDMDIGwBngVpaD5kvnabK75XgMD2qmNHmh1Bo33fK3B9RXWqiW55yw7nKy3LNnPfLA2l7Q0ZIOSOldZpdvHb2pDqDxyfWsfTkhiu/3nJVQB71pxyyzZJGxR2NZufMzCrS9nJxJFjzLwMZJ4rd0qzVsNt5NZ+nQl5PWup0+Hao4renC+5hKVh9pp/kXZuldmYrtwa37JW2Dd1qrbjgVfgNdNOnGGqIlUcty9aHBP0qDUxmyf6U+2b56S/5tpB7VbIPnf4qx+Vr8Ug/jj5/AmuXizmu0+L0Obu2f2cf+g1w0DY4bpWTNExsyhJM561qW3+oH909/es6cq0Z4Oc8Gp9LmwDCx46ipa0NIvUtRDy2OfujkZ70+33NOV6dx9KSZWJVlOCp/TvSQs4yWHC/rUGqNJ4oljw4BVuKq2KnT74R7sxSgc46N2qSBmMLxb+SNyE+lDw77UySOGKqQdvc1kaWOhs94jy7dDtI9Kyyq2OvJJH/q5cgj0JNO0uRpbNkkYlxjPvVi+hM9r935lGVasti3qTeILeSazZUYhxyB61v+D/BnjTxB4dg1LT/D17d2shZFmiUEHBwe9YulXX2q2VJCDLHhX4r7p+AGmLpXwl0K3VdnmQmYj3ck1dKHM7EVajij42uvhR44aQuPCep524OIutZc3wn+IkbO0HhHVG2t8g8ntX6M0V0qjbqc7rN9D88L74b+ObPRW1G/8M6haxWkfmSSyIAqY79a561i/tCGO2hhkeSb5VRVyxbsAPXNfeHx81DTovhzqek3d6sE+owmGFRyxyeTj0Fcp+zv8IdH8MWaeJryN7rVLpQ8JmAIgQjqo7E+tZypXlZGka3u3Z4j4I/Z78fa9Z297fw2+jYIKm6Y72X/AHRyMiuh1n9mPxZb3D3+m6ppd47Aq8J3JuB75PGa+nvGPirQPCGjPq/iLUobCzU7d8h+8fQDqTSeC/FegeMtETWvDeoxX9kzFN6fwsOqkHkHpxV+xhsR7ee58BeJfAvirw/rEmnX2k3EEiHjK/Kw9j3qvpngnxPqVw0VjpVxPIBuKou4/kK+5fjj4b/4SDwBqMltEDqVjC1zaMOpZRkp9GAx+R7V8/8A7FPiK+8QfEHVhNHtigscnnOCW4/kaydFqVuhvGteDkeZW3wd+I15MBD4Yu/qw2/zrn77wVrtrcy2txahJomKsu8ZDA4xX6UcYrwn4JfDya/8Ta1478UJ5kdzqEzaVZuPlWPecSsD1J/hHYc9xipUHpYiOIvds+dNL+B/xI1iwFzb+HpBEVyplcJuHsDWBq3hLxD4avm0nWdIuLK4TGA44YeoI61+j4AAwBgV5N8ffDV/4k1bwvp+k26Ge4unjuJ2XIhgC5Zj/T3pzoWWgU8Q3LXY+PdH8H+IPFVwdO0XSLm9mB+bYnyr9T0FaOtfCD4ieEtJuNR1fw/N9ggXeZY2D+WvfIHIr7z8J+G9J8MaRHpuk2scMajLsFG6Ru7Me5Nad7DFcWc0E6K8UkbK6sMggjkU1Q01YpYm8tEfmnaGO6gEODIzfdAGTmu08FfAz4ha/ultNDa0tJjuEt43lD8Aef0p+mLonhz4gLqOmXEY/s3U2ZI2OAypIfl59hivsTxD8UfBmh2kc02prcPJGJEhtl8xyCMjp0/GsqcI68zNas5Kyij5wsf2RfERYyz+J9MhZh91InbFc/43/Zi+IGhW7ajpM1nraRqWeOAlZCPZW617fF+074N+3rBcaLrltCX2tM8SELz1IDZxXt2nXltqNhBfWcolt7iNZI3HRlIyDXQowlsczlOO5+XS6fdXGqR6R9nZLueZbdY5BtZZC20Ag9OTX2V+yd8JfEvgK81XVPFVtbQ3M0CQWwhlD/JnLE+h4WuJ/aJ8PaJon7SfhTWp5oLCzvZYrq7kb5UVonGWP1wK+qfDutaT4g0qLVNEv4L+xlLCOeFtysVJBwfYgiiEEmE5ton1ZJ5NLu47UAztC6xgnA3EHH618SeIfgB8QbDQtQ1TV49OW2toXnlZbkEhVBJ7da+1df1jS9B0qXVdZvobGyh2+ZPM21VyQBk+5IFeMftAfFjwVefCPX7HQPFGn3uozwrFHBBKGdgXXdx/u5p1Ip7ipTlF6HxTpay2VyIUVnJcY2j5ifb3r3yT4C+LviRoGnarJbxaLe4CSyXgIMqAcPtHOa7j9kn4U2LaTb+P9fsllnuRu06GVciNf+epB7nt7c19Fa7rGl6Dpcup6vewWVnCMvLK21VqKcNLsutNN2R8Xal+x340gtWksvEWj3UoHERDpk/UjFeHeO/Bvi74eaudP8QafcWErg7WBzHMvqrDgiv1A0HWtL17T0v9IvYru2fpJG2RXK/HHwBp3xD+H+oaLdQIbwRNJYzEfNFMBlcH0PQ+xrZpNHM0fnpomrw6npv2C4aC1eJc+axxu6D861LtorK3t/sS5EQbLkcuxHUe1edzRvb3EkMikPGxVh6EHFdD4Z19baR49QSS6LAJFkghB9Pyrzq+FteUDmqUeqOjtvIeCKScGSWRNwiHHOeMmq8V41gtpeXB3S2AZTE/HDHt61Fr9/HY3luE2LE33hkHaAef5VS1rWkEs0iNFOsyAoc8jj9K5KVKUraaMxjBnQfaLbxJHLHAqB3fluhKgntVqOLTbGa0PlbnWIsuOVlI6Zry61u5racSwuyNuzlTiulvNRM2mQtaySRvGCZMnucdPQcfrWs8FKOkXodMcLKfwnSSa1arq8d1d2OXRcAg8AdhWHqt3pUMckxmkkkmcyPErZ656j1FYt3rl1JHFEFAVOvHJPrnrWJIzMxLHnvW9HBpbsf1Zx3ZZuL1pJ9y5VcbcA9RnIBrtPCd9barPDpkkjRuVADPx83cVxFlB5r/AC/eHOD6V0WkabbjTLnVINVghv7UeZHB/G2Dz146c10VqEZw5T0cFWlh3eOx1Fvotxe6tc20TG0sw25wW4AHQ+9X9P1kW2oLp2j2628VwdjvcclwRjn0Heq3gvxVBqWoz28tmkbzQqp+bIB7kZ/lVzUBZ6eJrNrYXMpm/wBDJUHAIGQx/L8zXntOHuyPbVRVlzWuv1L9p4nPhbWLmzvljMQfEnldiBjI9aPGl3Lqnhv7RcRiG3u1PVN20H7pPv0NX77w7HqnhC3hkkh/tLYGBPJ3EkkZ75AxTG1e3i0m3WWNYcxhDDLzyvBBrOvB00pJHjY6XtVeG63PNdRsI7bw/a292u2IEtDInIJPX86XTvCEF9qtra3V6YHkkIeNI8mNQN3PYZAY/hVvxpr9sumzadZQxKJnGQvIUdyPSsDQ/EV9Y6rBeCYkxk5BGQcqVyfXgmu7CSlKPM0efQi7O50+n6Lo9sr3EsUgsEkJj3YM0vHH0FatzqlrqFwup2txbwzSRiK4s7kkK2OjK3rWZf6xNIlpqTNBGsgHloijCbeMY/qasi2sdRtUupp4IXVuCiBSfTpXJXqe97+x9FDAwq4dakWsa5aaXo0yxSQvf3KFFigyUiUjBLN3NecwqGlC4JP9a6Hxx58t4sreQymNV3xDAbAxkjsa5uDzFYYOD6124WMIxvHqeTLDexlylt/OtJkw/wAjYJGeDj1r0fXda07VPBkDR7oL63B82BVyrjH3hjoBXnUzMbRS/wAxD9a9G8E21jrGhyQMwEzrtkjBwZPYfl+tOo11OqnBpNp6o88+1bgWXJOfyrs/BdxYarp76XfzFZicxbj8pOOnseKyNc0aHTdIuL5bSSES3QW1WSQ5WMZB4788fhWLp80cd0kjHbjG7mnKmpLQmNeSerN3W9Nt9GaHdNHN5udyj+AVQurC1t9LS6+2QyTyS48odUXHFdFqthZXmiQ3MNzFJNtyeeeOoNYUGmWf2NzfJIonYrBOD8qMoyQw98jmsaU7uzOqqmo8yJItPmcQ2l44+zSswXyzvyQMjj0z/WvWpbe11jwzaSRxGPyYFi25+6QvI5968ta80mxtLGSztpbC/juQGcMXV05znPB612Wn63qUdlJDPEsFmICw2HdlzzvGen0rStBOlJHLSnU9tGXY8u8UWslrqrrIpBzjnvioNPkkjjdom2sVKnnqD2ra8Rv/AGosssc6yvCcuD94j1rmYXKk54x61rhZN00mZZjFKu2uorLlvfqaQdaVn3uWbgmlXaBXSziQpAGOTSt8o79aaWprNkGi2gy/p94YpUU/Sup0e4EdztklC2lziObjoD3/ADrhVJUhh1rf0ifzowrsenSuapGzuddGakuVnoGlr/Zerz6PcKJIZkaSLaPkeNj0HuP5GuB8U6LJo2ssIGYxE74/dfSu001L7WfDs0MRBvtKZZrdyTvKYIKf0/KnTQReJNC2qCLqIF48/ez3B/lTb+0jLlafKzgjcrNnIxx6d6zZopYpWznAqe6hltpdzIQQxDrjpU1w0bJkNzjpVIl3Rf8ABIL+KNOkZySH6fga9krxPwnK0PiC0mQ5KsSM9DhSea9G/wCEgvP+eUH5H/GtEQ3c6pNIEMKxtcOwAxxikFrDBzGvzep61rTjiqjRljVWsRcitLdppNgx681rR/ZbNf3j7m74qlDDtydxHbil+yqzc5NZSfYpFl9WUNtt0OadBf3m7cyr+IpsFuidFxVtFX0rPkb3HexBukeYuVJ3dhW9YRCG1CgFSeTzWfBGC3Aq/BcK7lOhFEKUYyuPmbRLIqkFm6Ac1w+vp9qS4dtsYlbHHUgdD+lddrFz9msmfaWBwPpmvPdZmuLyXyV4U/L1xgV52aVFBKC6npZbBync5a6guJLx4Ydqxqcbvas7Xkmh01NMtdsW/wCaV93LD0rsraxjsoCj44HBJ61xd+JrjXWEWGiizu+tcOGnzTt0R7WKrpU2VLC3ayQK9wVjPBXdgNmuithYmERvOkrshKRI+SgzzkVxNxHdSa5Gt5G2NwCc8AV0xt7XSW8xrhfNbv8A7NerUp3SPFpY3lka1zIutXZ8uJ4fLUbUc8jHGMVZMkmnwlJopJG7BfXHFSeE9Nu760a/VFDOf3beoBrQePUVuZopYVR9pAY9RxxiuCpSnzLselHGUuS0TltD85tUf7dMfLlIIXbnn1P5VoavpsM1/EsDbjKeSo6Vlxz3eikrrNvtMpOx89fpW/HqlhYWhmtJIppuG68qMdM9qmUJ81uiOhVoR96L3KJ02S3niu7m6eV7c7UhVeCo9T2FYWrXV7easyxk9BuC8Cuh8QaheuUW1064G9QS2zgVl2FrmSSfaZJ2O0gjhf8A69XDmb95GbqQScm9S34V0yOaeaReHUgHArp7jT7Eun2iP5scHvWRotwum3aRiH95M6qc9AM10GtTJG32gjPG0D1rrSUkeJUqtVOaLOIv9PY3nmWwLKWwBjkjNXY4Zo1COuD6VcmvJVYhIdoIyDTrR/MkG/7x6VdKOpzzk3qzT0iAKq8YNdDbrjArOsYwqitOA8ivRhGyOaTLsJq1GaqR9qsx1oiS3CcOKddE+U30qOI8ilum/dN9KBniPxZVfMt2Y/8ALRx+g/wrzuQYcV6L8V+fJ6/65gPyrz24TgsB0rHqaIArH5eoqDHkzBwcc81ZtWBQHq3elu4vMG9F4A5pNlJM0I8NHnOcikjAK+U0mM8H29Kq2Mo8pV9OtXLg/Mp24RuCRWbNkyWN1M6rJwUH6d6tGKOOJl3FgwyOaoZRAsmPmX7/AHz61NEU8oxnJ28rzyVNZyRqmWLKbdeeWy4bZxjo2K6G3VGtN+7LJ1Fcshbb5fSaP54j6iuk8MR3WqOsNnCzvIPm9E+tZyiUmUVD2esrIgPlSjHHavRdLg8b6oLdf+El1TTrRQESNZ23MOwVQeKfDZaF4WtFvNRkWe77MwzhvRR619A/APwLeNHH4v8AE9r5U8uH0+zkHMKdnYf3j2Harp03cynUR0/wb8E3nh3TV1DWdRv7zUJ4wNtzOz+Uv06ZPetb4s/EDQ/hz4Sn17WZQWAK21up+e4k7Ko/mewrd8S6tHoeh3WqSWl3di3jLCC1haWWQ9lVV5JNfA3xjX4v/E7xXJq+p+CvEcVsmVs7QafLsgj9OnU9zXXblVkYRXO7sj0nxl4n+Lnxs0WHWL5khv8AUY4/Jj4WKHdkov4Zr9DIo0ijWONQqKAqgdABX51fBHSNa8G/Hnwb/wAJLpN3pTT3qiNbuExlg2U3AH3NfovSirDq9D4i/b18S3V58Q9P8MrKwtLCzWYoDwZHJ5P0AH512X/BPKa4bRfF0DM32dLm2dB2DlXDfoF/KuN/bR8E+ILn4vpq1np1xcWd/aRLHKiErvXIK59en5175+yX8PrzwD8MPL1aERapqlwbu4TvGuAqIfoBn6saS+IcmuQ9a1Db9guN/wB3ymz9MV8rfsD6Yv8AaXjHWI1/dealvGfbLN/KvoT4u6ydD+HurXMbAXMsDQWwLYzI4wPy5P4VwX7IXhlPDvw7upAF33l6zsVbd90ADmqbXNYlJ8jZ7Q7KqMzkBQMknoBXwv8AGv4xa/4v+J9toPhnUZ9P0Gyvkt7aO2cp57BwDI2OvPQdhX2P8TLtrLwDrdwsgjYWbqG9CRj+tfHPwk8D2lz8TtAJmil230crL5fUKdx/lWVWqotR7m1ClzJy7H3LAGWCNXOWCgE+pxXk/wC098Tj8N/BIk07Ydb1AmGzyM+WMfM/4fzr1uvkT9sPTLjxD8RbaBZojHZWSqqM5G1mJJ/pV1JqEbsyow552On/AGFtW8Qa7pnizVNb1S7vw95CqGeQth9rFsZ6dVr6D8T30emeG9S1KVgsdraSzMx7BVJ/pXlf7H3hxvDvwnbzAu+91CWfIOeAFQf+gGuh/aT1BtN+CHiiVDiSa0+zL9ZWCH9GNOL9y45q9Wx8BeDfC3izx74qOn+Hbea8vp3aSRt2EjBOSzseAK+rfAP7Mt7YWyS+KPGlzPORlobGMBFPpufJI/AV1n7H/hG08PfCa01PyU+3aqWnmkx820EhVz6DH61wX7ZPxW8T+HNetPB/hy7l01HtRcXNzFxI+4kBVPYfKajkja7NpSnKfJE9Ab9nzwc6FX1HU5JP77yIT/6DXqvhvSoND0Kz0i2Z3htIhEjP1IHrX53fDS98eeLPHumaPp3iPXXubm4XewvpflQHLMeegGa/R22j8m3ih3M+xAu5jknA6mqp8vRGdeMo2Unc+Pv25YL7UfHmlJaoHSzsfmA6ku3/ANavoT9nHSm0b4I+FrN12u1kJ3GMYMjGT/2avk39qTxVfr8ftWt4CGit1htwAP8AZB/m1fcXhe2Fn4a0y0HSG0ij/JAKUL8zFUjaETxr9uPUDafBFrNWwb/UoITz2XdJ/NBXxZ4QsW17xNpGkxtse9vIrYn03uFz+tfW/wC3dYavqfhnw5badC8sKXc0soAJywQBR9cFq+Zvh5pOreEfiP4R1TX9MudPs5NWt3je5jMYZVkXLDPYevSlOzkEE1G5+kWl2dvp2nW9haRLFb20SxRIowFVRgAfgK+U/wBvHxJdSaronhGB3W3SA30yq2A7sxVM/QK3519aL0r44/bo0TVYfH+l+II7WaWwubBLYSIhYLKjuSpx0JDDHrzV1PhIpW5tTqv2ENavrvTde0i53mK0MTxEnpu3cfpX09XiP7H/AIIvvCvw/l1LVbZ7a+1eUTeW4wyxAYQEdu5/GvSPin4ot/BvgDWPEVwwU2tsxiB/ikIwg/MinD4dSZ25nY/Mz4kLD/wsDxE1rjyP7VufLx02+a2P0rnwSCCDzVmeV7i4llkJLyOWYn1JyarN8rYNNMTQ5mZvvMT9TSUlKOlWkQI1X9On3xGFqoNTrdzHIGH41FSN0b0KnJJF++jhM7GBWWLPygnJAqlLD6GuotdOtbvSReRSDcrBXRj1z3FUzYiO4XC/NkYrlVbl0Z6TwvtdYmLC01u/mLxwQfcEYxWlNBp91DHMtz9ndwdyMCQhHv6GrOv6fNG6bowrMu4hRxWUFkjRkZRg+orRTUjmnh5Q0J3sdQ0qVLrbJHzlJNpAbHoa3Y/Ecl0omliSRlUB1YcN71kDWtQttySXEk8LrgpIdy/kazLacR3QfnYTyPapq0lU1saYevKg7dz0e78btNoscNiht5dPCyLsY5YH5SPfGayNJuJdVeSS8mznczKT8xJz0pmjRW0d2Lmeza6tWT94qnHy9c5H0q/r9jFpWtSDSryBo5lwAg3CJW7GueclKNjrpU3RqWte5lX3h6M2Mk0ZZSGO0noa5R1aOQqwIINd0t1L9jexeTzEjYhT6+9crrkO11lXPzEgj0qcLVldwkVmGEiqaqQVjotF0fQ9Vii+z67HDcHBEE3ykHj5TnqT7VNrlqmkOkLsfuZIPBzXHWUfzMXGBtJGa9J+HzWviqxFrqsfmS2KjDMc+YvPX9K2r00/e7HDhsXKjdPqcizLJESVKhxkZHBHqKy7lFAG0flXsF5J4ZTU10K8mSO52BUjcHbjsAa8/wDGOjx6Fqob5ntWcq6jqvGQK56FZSdrWCriFKXvbnNXMym1WMYznNd58NYLi30qTWInUBLgREFenAIIP4157qk8M1yWtYfKi42rmur8Da9La6deabt3xTkErnoema7Ksf3bJozlKolE0PiKuo3OoiO4uJJIt+6NWUqo4AJArh9QtzBJ9/d7ivZ9Tsk1TQbWe9nUzW5Cf76HoR9K47xD4ZQwNcW+CoGRXFTxkYSUWz0Z4NVablFWaKXw5s11S7NnNdRR+Y4RVdsFic9K6q78ORaXqc+m6jNlJI8xFW+XcR3rhPDv/Er1YXs+EWJSyEnB3dq9A0TXItehubS4sRJPMnyuHJKkc5Ga3rxi480XZnLh51Iy9nNXRyttaSTmSwmZXkRjjd7elZdzbalpbmFpHKH7vzZFP8QXUlrrGYW2sBjjqKqpeTXFyn2hjKAfut0qafM0m9jrqKCm4x3RnrcPbXLtt+Zlwc+9dLa2em61ouCyQ36jarYxwOlZ3jCOFpont4ljVUAJHc1l6XfNbTZ3EYroSbjeO55k7KbUireQTWtw0MylWU4+tJCrM4Cgkn0rbd7bU7hPNlCYHzMecDPWtW98Ox2+lwXtrOWI5bA4b0IrT2tlqYqgpSsjmfsNyYi/lniqzI0fDgjPrXpGl6e7R28ojjuBIArKUbIPrWd4u0m287YFSJlH3Qa51jo8/K0dry33bxZw9SWtwYZQwPTpS31nPaOnnIwWRdyN2YetQou5TXbZTR5jbhKx6d4A163tbl7i5XckkeyT5uWHXA/wqbWpItN1iTUtNmJtL196KThon7qfYgfpXnuiXXlShHY7ea0NSkl+zkRu21yGZc8EjOD9eTXPbl91nS1z++tzc8Z2plsl1m0iHlz/AOtA/hNcU2cbl49a73wlqceoWLabdbTHMAhHYNjr+NcxrOnvpd9LZyL/ABcH1HY1S0M5XZF4bUprUCsOCGI/75NdlXG+Hy39u26noN3/AKCa7KtUYs9Xl6VGCBSk8VFu5rGUmCiTBqVXGadCITGS7AHtzVO7lWJvlcH8axlV5SlC5pKwNTxsPWs21m3KKuIa6Vqrol6Foy+TC0noKx7C8uJros2RuJK9uM1rsP8ARD3NU7W3eK5EkqcDoK5Kik6iSNE1ymzJGs1t5UnzBl5rz7WP9FuymDlW6mu+SQt7elZGvaRHqS5VvLkH8QGcj0NZ5jhfbRTjujowOIVKfvbM86vvtF9MwtFZyATnPy5riJbu8sb4w3HnKXbcUKbSc9q9oi0m30+1EcSc5y7Z6mobuwsb4Ibq2ilZCCpZeQR6VhhqPsl7yNcbivbNKGx5zfQ3FzFFPd27AIOAByB71f8AF+kzajpmm3mnxodiBXB4+Ujj8iP1rqLu1WO4wIwQexHBrQji822KPHtGOAOlbU5s4+RRd7mVoGsTaTpcVv5IAjUAheme/wCtXLrxbbbRJ9kkZ8dwKintUiXc3IqndR26J5mVHGelZTrT2ZrGETL1i9sdeuopbuzSQRN8iMTjn1HerGs6XDdWGx47OJI8FR5AwMfSqFosMM7TKu5t24A9BXUafOt4m2by0HqT1pQnJlzSjsWdJ1HTby2SNXDzog8z5CuSByaq3slnb7lt0XcTyFGOasyJBZ/JF5S7uTjvWLdzxfasIQxbrg5ArSfM9LGSa3uQPGwmN18zt/KrOqXct2YSF8mKMjIY53GtNbeH7BGwxzWZdWkksy4+5VwoyRMpIuN9juIwN3OKdZafht24deKSztFjHTmte2TArup0+VGEp3JoU21bh61XSrMPWuhGRZjPSrK9KrKKsp0oQ0Txtiic/u2+lMSkuW/cv9KBni/xafaIfacn9K4ffvjDADHpXbfFJgTED3kbj8K4KFtr7D07Vh1NULCfKuCnRT0rRgC+UwYcMDxWdcDCLJ3Bq9aOGAbOQallopWg2TtGTjritNHLcMc47VnaghW4DIDt6irkTqybgOtIqIsjKzeaOFb7w96mth+6LbctD156qaqrt3Sxt1YbgPeuq8FaBda1cxsqiK1jGLiUjjH90epqGaJrqT+FfDd1rlzE0ZMUMRy8xHAX09zXY63r2h+C9LaxsUUS44Ufekb1NUfGPiqy8N6eNH0ZEEqqFAHOz3PvXkt9PcXtw9zdyNLKxzlqSGouep7l+ybZweP/AI2NdeJYReRafZPeW8DnMayK6KpI743Z+uK+7BgcDivyv8N+Idd8NXkl54f1W80y4kjMTy20pjZkJB2kjtkD8q2v+FlfEiaQKvjPX3YngC9kyf1rWMkkKeHk2fptxSYFfnt4Y1H4pakyyXXjLX4ouuDeuOPc54rv7TxVr2jxAS+LtYu5R63T7R+vNOVaMdzNYeTdkM/an0/VPEXxz8+0keOPSLaCKFk6hh+8Jz0HLfpX0x8LvHNn4m0S2hu7mGPWI4wtxAXGWYDlh65r5Q1PWNW1q8kupJZZpH5eaVvvfUms9r2106QTy3k0twOQsBK4P1rm+ta+6jplhkopTdj70IVuoBrP17W9L0Kxe81S8htolGfnYAn6DvXxLJ8X/GSxG3tda1C2iX5QDOxP6mvPPFniLxRrGoPJdahdXpbnc8jNj860+s32Ry+y8z3f4w/EAeMNZAOpQWmmWpIt4d+WPq7Y7n9K+g/gjZx2fwx0cRNvEsRm3Yxu3EnP5Yr83HuruznWa4y6uCNueleleFvi94sht7bS7XxXrcIULDBCLhtqgcBRzwKin7knN6s0qVOaKgtkfYP7S+uWuhfCu9nvA5jmljhITqctXjX7Ll5puvfEuOWxsrpBZ2ss5kk+7yNg/wDQq8i8ceMPGut2y2OvavqF9aK4fyLiVnQsOhwas+CfGGp6bdZ0rUJtJuZE8tvs7lMr1xkduKidWDmpNG9OhU9i7PQ/QWvkj4z3GnX3xK1mWa5dGSYRe3yqBj9KwP8AhYXjrd/yOGrMvfF03+Nc5eaj/aV409xNJdXEsheWRyWLMepJ9aitXVVJWM6a9i209T7P+EdimnfDfQ7aNiym1EmT33kv/wCzVyP7UE83/CB21hCNxubxd6/3kVSf57a8Gh+IXimxsooYfE+owwxKI441uSAoAwAB9KzfEfxOup7W2k1/U766jWcRIZnLbS3VhntxzXR7SM4ciMYycanOz6T/AGdfENre+CYNDcrDe6flDCeCUJyGA/GtX4qfCfwf8RxbyeILWZbq3BWK6t32Shf7ucEEfUV8u6N4pWW9abSblmMBA86JsfN7EV0V34w8Qahbm3n8Q6qqEYI+0tjH51Sk4w5Wrg5Jz5k7Hq3hDSfhr8KPEuneF/CtgbzX9XmEM07SebKkY5Yu3RQAPugDJ617LXw8YNUsbv8AtDTryVbhckTRyESDPXnrWZq2veMpQTH4r1u3k9rt8flms1iuXSSsdbwaq6wnc5L453puvjV4nvGUbk1R1A9kO0f+g1+g3gTXtO8SeEdM1nS7hJre4t0YFTnacDKn0IPGK/NfxBY6il5LeX0j3EszF5JmYsXYnkk+tWPDPi3xN4c3roWvajpqtyy29wyA/gDThWs7m1bC88Uk9UfpzKY1QtIVCjklugr49/a38SeG/EXj2y0qO8t7lLK22+bDIGCOTnAI714nrfj3xprUPkar4o1e8iP8Et05H5ZrmZIyW8wZ3etOdbmViKeBcXds/QL4EfEyx8UeGrPTtSvoxrFvEsbs5A+0ADAce5xyPWvU2VW+8ob61+YfhnxJd6TKkbsxiB4Izla9Al8beMNQ0/y9B8da5YTL9yJb1wjADp14q4VujOathZReh90+JvEOieGdMk1LXdSttPtYwSXmcLn2A7n2FfIXxZ+Ntn8RvEZ8NwR+V4YcGKN5BhpJf4ZD6D0FfP3inU/E+o3zp4m1HULy4X+K5mZ8/TJrKtZmTMZYgjoa0crmChYseK9Jn0XWriymU/u2+U/3h61lOvmLkda9J1NR4w8GrecHV9NURzY6yp2avN0BjkZWGMcUJitchpDUlxHtPFRitUyHGwUnenU3vTJNzwzdKl4iSqJEHOxjwa3YVVpPMVS2DwOprmdCtWnlZ1ONmK7K1RZ7CKJp1t5YWOHIxwevTr7V5eJtzn0eXP8AdXZelk+2NHcCBZICpjIYfdzwa5vxbZR2jjys7CgOCckGt0zi20+aEauUhPLKloTISeo54A981x2p3LyF4Z/MGDwzDkjtSpqW4qlSOpkhskrJJgdsjNMVTJKFUZJPAFWbSFpLgrHCsp2t8pPtTtMmksb9JvKG4HI3DoRXoK1jxGnc6nw5cTRQyaQU3zyAx47rnHH5D9a76y8P6Yug+XOiR3aRb/m7nk4rj0upLvXLk2SWVnO5V2M2Fzledufc/WpPC8pv9U23Fw+wgtIM84/GvOqq0m0ezRlz00m7NFu+msZJrpVtYEOwCNol2qGB5P8AOuQ1WSJEmJwQSCoPeup1uw+xLMYpN8QYhWIwTXDypDeag8Vxex2qopIZ1JBYduKjDpzmdWMqRo4dNa3JtW1C0v4E+x2ckEwB3qp3LgDqOM10vwf1q00ue8hup9gkTdtK8cd81wKSPG5MchU8jKnGRWz4Qm06O/Zb21kuJHUrEAeAcV6c4LlaZ8xOo5as9U1KPw5rF0l61zbSyx4wysNw5yK4X4l6zDeXL28T+YSy5bOcBQQPx5rOktprHTJ72KGJra5YR5V/mjYNnJ/l+NY+sQvDJHvZWLoH+Xt9a4MPheWSfNdEqHNHmuUGNWtJu/slxvPQjmqxxs96YBz1x716ckpRsyoTcJKSPU9H1uxuNMjhacoQC2GPQ+lW4dYs1sc3Eq4ycrntXnXhexh1HVraymuZIFnlWPeozjPerniLQbrSdUksp5RIi/MjhwQy9j7V49TLoXvc9ynmXMrW1J/EN9pGp3MkglmhkA+XCBlP+FVofEWqWIgj0+Q2ZiXZ5kYAZh7mtRNEsUsE82SJLjhtm7JYEZB/I1T1DTo2iVo2AIB3iuqM4QtAwlSqVr1DCuby4udRa5upTNK5yzt3NST3W6QsvFUrlGicjvmtLQbOO8lIfnB5ycD866ZqPLzHDT5ufl6ld7ppQFdiR7mrVvY298AkXyy9/erWtaXBFaNJCjxyofmUnjFUNJm8q4U7sccms4zTjeJ0VKMoVFGoXovDV4LuOMSICxGOfeuln0/ULGB4YrpliJDSQhwUDD0qwLu2XTjdOqGQjA5BPFc7rGsqY4lRtrbiWArldSpPQ7IUaVP3mdJZ65qEexJZ2dEXCr2qvq7Sah5jSxCNwN6muKu9TuAy7ZOO3HvU8es30wMckgPB7fpU/U5X5y/7RpX5UiW4uFutNNndD95CT5Leg7rWKNyZUmrTO7lg3U9TVR8iTDV6VPRWPFrpczkhQxVgQcYNb+mzLcWxjbriuearOn3Pkzj5vl70VYXWgqNSzszTtZZNNv1ZWwjHmuu8QW8etaKt/GVa8tl+cD+Jfb+dcvdxfaLXcnJHIwKv+ENWe2kWzkVTj7xb+56fhWMXc2qRszP8PShtYiXGCd34fKa62su901LDxTDLb4e1uAzxOBxnacitSt4bHNPc9TPSo2pS1NJolG5CZHJytVTaKzZJNW8809VJNc7oKT1LU7D7ZVjwtWkbmq6rgg1JurrjFJWMmzRthuHzdKS9uY4RubrjgVVN15cB2jLdhWJePcTyFnJqZIaZtpqUSxlsnPpTk1BRb+YVbOce1ZNpbqbdmYncDwKnSbzrQxk4K9KixVy5NJHMu5eQazjtWXsBnrVmw/49nC8v71kyQzi8G/cVzyuetZTp6lJmhcBGC70BOeCKs+UkaAbgSR0pYY1dRuXb6CqWoSCGUsSeB0o5YwWoXbIr6Dcr+lcFNr1g2tHTWY7Q5QyH7oI7fnmtTXte11UeKwtolXkB2BJrkdN0F/N33ZDMx3HPWsJwpyegObi7HXy6QUXzI/nQ84FV0t5JJQpBC57VZsXuIIViVmKDgA81fiVQpduKqFGKLc2yPytkWDzUEFoN24ACrPmK7YHIqxEoxnFdMYIzbFhhfZ3IFLG48zaRj61ZgYqKbNFuO4DmtLEtliFV28Vaj6YqvaoQnNWkFWZkijmrEVRKKnjFMomTrUy1CtSBqTYiVTTLpv8AR3+lAaor18Wzn2ouUeL/ABPf99AO+9/6VxaKGy38Q6V1XxKk3ahCvs5/Uf4VykLYesWaRJo08xfmBwfamWMhinMDjhulew+Mtf1DRfhb8N7yx+yRT3VvetcSG0iczFLjau8sp3YXjmq3xi0PSbvQPAfjrTrWDSJvEcEovYYI8RJNDIqtKqDoG3ZwOOKbVnYpO55leKWgK9GUZFV9Od3jcd16D1r1HXfCGs698XW8L3Orx3+oyQhvtIiCeaqQeYFVRj5iq4A7nFc7Z+CL2Xx5pvhjTGlkvNQUb47iExPbPzuDg8jAGc+lQtUWUvC2g3GvapDHD8qL807/AN1f8a7bxh4hs/DOkDRdKKLMAFAXnaP7x962/EFnpHgXwVA2j6hDeX1xcm3khxtld8Z34/udhXKXHw3utR8Qalo8msxy+J7WyN69mYjtfaod4lf+8qnPocGoaNacVN67HnUjPNK80zF5HOWJ6mk2g9q6uy8JRXvw8uvFNpfNNPaXkdtcWaxfNGHztfPocY+tbuh/DCXU/Ft5pMN9m009C13cMmArKBvUeuG+XPfFSdt4pHC6NpN3qtysVtCzAnBbHAr03QfCumaHGs98RJcYzt7/AI+ldifDOl+HJtFsdO1O1kXVAFE64Z4W3bSrIDkckfWqvjfw9Z6Hftb3GuLfTRyuk0McZXaVPHJ65rOU30MnLm3dkZMmo3F5+4s0CxjjjhQKrTyWtopeV/tEo7n7oroPA8ejanFrovi8a2GlTXMSRjjKjqfpmk+Hk1vrfwt8VwXt4trZR31mVmaEMwBL5xjk5wOM1Hsm9ZGUsQl7tNWRyNzqF1dL97bH2A4rPf7Rk+XsHoTXSa14K1O08cN4Xs7qKTy4/Pa5IIUQ+X5hfH+72qvqeiWtnpWm6lBqsF4t2zq0QYCWJlP8SgnAOcg1LvYyOai0+5uUVLqVZJC3JVeoqtrOlapFGzWLIkYIB9a9a+CnHjeKNWj8uSCZWLoDgeW3Pt+FN8S+FIYvDEet6XqaahayXRtpR5ZR4pcZAweoI6GmoPclyPBtWtwunGW4zvTofejwGy/29HI1m1yEGeOqHs1eo6r8OVGn6zDeazai+063Fw9vKQgkHGUQk8uAemOaxdI+Hp0LTNO8S6jqE9paXkUkqSpAXiyh/wBU7DhWbHANbRejuZSV3cnl1O3u7t9L+yzyyjGcR5AyOuaq3PhuSJvNjcMmfu/xCvSbfS9Cb4XQ6/Z+Z9suNSaAyFOCFjyB9OR+VYkCxiRRLIQmRuIHQVnOlc3o4mpSVkY9jZvHBHGYXRD0yMfnWnbW0cKhAoH4V3/j67mh1yw8H6DO5i1GK0hW1ZR5ZkcKVYehJOSRXE3+l/YfDevazZal/aM+ky7biLyyuFLbQ6+q7qI0lEzcnI4/xfrVppN2sU1i0m/LIVIxnvmuQg+2+LNSPnMUtITu2D7qD0Hua6Kx8By3d7oMGs64LPUfEsRuLCKWNnGxmZY2ds/KGZTj25rZ8BaK1roviKTVB/Z0Ph6QJqEhXcXmZtqoq984/IGt+SyMHJt+Rl6DremabcPplnHIu3owX5WbvXUQ6qxC/uuvqcVo/Fa1a5v/AArf2csE6to0Z8zyRGGBZv4R0Pam+FLNr7Vba2a0+0RpIGmC8AIDliT2GO9ZXfO4+djSOxPaTso3MQrHtmrMq21wn75AP9r0r0Hx9pNhNezaX9ptre2kU6paXq2w8qO2C4EalfvZJH4geteU+dsdlWQsueDjGRW9k9GOLcdUQanoZKlo0EsZ7Vw+ueHfnaW0Uo3eM9/pXuXg2x+zvpOr314LeG5vVit0MW/fgjcSD25xV7xF4Ws/FHxH8RWa3kdlJFcXEuShIIUknp7Vzzw7jrT+476OPvpU+8+WJEeNyjKQw6jHSkU17lZeEtniTU4tB8QJDPFpdw6XX2XPnJ5RMkeGzjjIzXCaD4Dt7jwnfeI9W16PT7ayu47eVPs7Ox3gkFcdenSpjdneqsbXOJwGYD+lPhupbO4WSNmwp6CvWfh/4em8H/tCaf4da6hvlVgVlEQIljkh3qQD0OGFcb408O2+hv5V9eOusSyM89iYsfZ1LfLub1Iwcds1Ti0P2kZvl+Y62urHxVbLZ3UKpLtYq+eRgdc1x3iXQbzR5iXUtCWxHJ2I967Txh4Gu/Cdkt5NeTx3BWF4F8krHcJIpYtG/Q7eAfrSeHtWtNTih03WGBV3C7mXO0etVGTi7HDWoprmicj4O16TRdZjuJB+5I8udD/Eh6/41Y+ImiLp2pi8tAHsbsebC69CDXoXjv4a63qvxzfQdW8QRzy3rRoNRNvhSfJUqpVcY+XAz7VZXwjY3HwzWOHXotUjW/msYW8kxmOeNN5QZ+8CMkGuhPQ4GtTxOLZJEVx81U5VKtgrj8K2dL+1aP4otl/1c8Nyg5UH+IdQeCK+j/isug6d4q+Jtn4nXQ00gQKujWsUcIuI7nYhXywg3KM5znitNlzev4WJeuh8qGnMQFC4Geua9B+H3w0/4S6wsXt9aRby9a4AgigaT7MIhw0xH3A54X6U74e+GNA1D4f+PdX1d5/tuj29uINi5VPMuFUt7ngj6E1o3oZWOS8JTrFqQik+7KNo+tdfbPa22rxyO8VxAtwiSRq4yM9/pTPC3w803UvCWneJNQ8VRadb3mpf2eI/srO6ScYPHUcjJ7VQh8FyWfxB1nwze6vDbTaPLOjSqpZp3jbAWNerMxHArlq4ZTnzHdQx8qVNwidj4wGkahZTf2XPDbXMK7jFL8gZeOMn8K8z1a+ViJLlUln3D5B90D3xWz8WtD1fwxq9lY6hfveLd2UV9C0kRjdVkH3WU9CCOlcSSW5PJNEKKIeJdrHTeGLCHX/EkNrZRzW0ZUtJhs7PXB9O1StYzN5wkhf5SQjsOi8/4Gq/hsXWmTw6has6SYz8p5I9Ktot9cRF2LusjkuMflz+JqalRbI6MPRmvea0M27eN2WZdxYgZye4qfT9SSyuYm3KyNtDk5yq55FQTxFZHjbCFTlVJ6itm/8AD2nxeGLa/fUIluJtz+XglsDsQPp1pQVzSvNR6GRrPiS/umki84GPIAO3BOOM/jWC7MzFmOSetaeqW8kflrJCiMIo87BxgqCM++DzVhfD1ybCK6+X94G+UdVx2PoT1rWKhBHFJ1Kto7mIK2PDt9Z6bJ9skjle6jdfKCgbcfxZrMaLZMY3O0j1rstF8O6LcaRuutYt4JZJl8tm4wpXuD71qncwcWtGZWma1atNqVvPDshvXZlfvHzkcVkXzG4neTzXlAwNzDmrOpWcdjqktqtxFP5bY8yM5VvpVpdN87UI4LB/OSZA3PGPXP0rK0Yu5pTpqxhpGzHCjNWYdPkdEkcFY3OASOvOOPXpXTaT4d+y3x/tQ+XGrkMFPIx39OtbOs31jaIgitrM+awdXSTeIsnJwuOORR7VNOzLdCUJJyWjOe8J6fZrrscOo3DW8LAhZCdu18fKTXXa14T3Fry8v4hARhJEO9nwMDAHXtXPy29tc2UcmyVpZWbkZLEAcHHpWdO15ForafLfzKnm/wCocEYA7g/0rKM0/iOmrRlB/uzAe6mSfcXYsvHJ7Ct43dtLHG0LOAVG8P1zjn8K564t2jO4crSwyMBWk6UZrQzo4mdGTTLGuPG06LHjgc4qbwzqn9l3yyPF50LcSRk4DCsxi0khOCea0LeCPbubg44qmlGNmZ8zq1eaOhr+I/EFvqJkFvG6BsYBArnLd8OPrW09pZ3Wnh4Y2jnDAH39SKbJoMkVrDcJ5hLZ3ccA1jBwirHRUjWlJSlrYs2u6ZAm4AY6Ut3pSxhbi5YbNm75fSn+HBJHc+T9kM7ckDOKo+I76SWbyMqiIfuKeBWUU3OyO6rOKo3kYlw26Y9QM8CnxMVzinOqNj1703IU7a9BbHz/AFJ4pQAN3XNQXEm984xTXbNNoSKlK4UopKKZBuaHdfK0Lc+lO1CCS0uFu4+CDn2rEglMUwbmuqgK31kFU5BH5GuWonB3O2k1VjyvobGh6lBd6WLeQhpUbdH/ALOev6Zq3XNaFbXFpqnllCYznLY6cHFdLW8NjlmmnY9MDUlRK1O3VqYEq4p4bHpUO6k3UAWN/wBKXdVbdShqTAsZprKGpobimtJ82BQA4rkbV4qxb2YCjnrVZG5q09wsNtuY0mNDpGhs4mY5Nc/PrB+3CSJcAdjVTU767vJCikqmegqXTrBmGXUk1hdyZrojcsdRWZjuXBxxWb4gZiyydunFWo7Vk6DGKivkVhtdgT6U50+ZWEpWZmBrdbfb95vpWcLVml3CtdbRc8DirMNsOy1MaCQOdytZ2o/iXNX2s1WAhxjIq5aQrGu5sVVu7nz5GiiU4Xq3b6VNR8qsOOphZFvO8bfdzwauxSBlG3GKc1mJtyydD0rOKy2V0YmJaMdGqKVVp2ZUo6aGtHVmKqdtIGUGrsPauyOpgyzGOKlVajjqdasQ9RUq1GtPBpXKJVNOyKh3UbqTGTbveq+pybbKQ+1O3VS1yTbp0hz2pAeI+Ppt2sqoP3Yx/MmsBWHetPxdIZNcnPZcL+lY7/K4HY1BaPTte8UeC9Z8HeFfD9zHr6roEUyNJHFFm482TzD1f5cdB1rP8X+OE8WXmj262R0zQtFgW1sbKJvMaKMHLMScbpGPJPHQVwoIwPehd0MpI+43Wk3ctJHpniPxZ4b1b4nHxFJa6smny22zajqk8Moh2JIjBsfKwVvwxXptt46/s19C8ZalFJd6hpdr5Jub0KLi6jJP38Z5wcdSa8Y8BaNHq1+Li4XdaWuJH9GYcgf40fEjXf7QvzZQP+4i44PBNZ7GsY8zsX/iT4t8OazqX2vwxpOoWTPOLh5L6dZWjI6RxBQMJnnJJJ4/HZvfiZYyeJZ/Gtlp11B4kudOa0kXcptlkaLymmB+8TtydpHU5zxivKlGOBXVeCvDcmqTC5uAY7OM5dj39qhvodiUYq7Oz+At5eaDe6jfT2qT6bd2pjeKYZUyKQ8UmD1KuoP511vhbxZaaDqj2x086hY3UTwXUAba8it1bd2bPNcveXmQmnabHhQMKB0HuaWKOKyQqjb5iPnk/oKy523aIpKKTnU69DpZ9S8MWHiCwm03T7yO2tZfNZpnWWdjkE5IwOMAAduT3rl/id4ltL/xJqOqWXnql1KZQk2Ny57cHFZesXyWsLNnk9/euM1G5a8jleRmAHeqiktDjnOU9WdF4B8c2eh6zqa6pa3N3Z6lp01lKLdwroHA+YbuOMVe8JeOtF03wNrnh2S11JZNTvIpoWRUdYUjJwCSwLE7uuB0rzXSYEuLtozKRxx71rx6UqW7TSXagJwq9zWkrIzinc9b1z4n20PxKtfF1jp8s9k1ottdWd1hfMj8rynAKk9V5B7Gsq5vPDN0I/8AhFNFvLG1EjOzXs6yysT2BUABR26n1NecPKzQ+XLIpRV4zVnSdbkt38uOb5NuAoHesXFs6OaKjoet+BNfj8PeIob6a3M0Sq4dQ+0lWUqcH15qXWfFtomkLomkCWKwW7N5NNcEeZLJjaoAHAVRn1yT26V5hcXs1ypaST5gecelU7i8gtyoadnbptBzRd7GVj1bxb4+8G64r6jDoM//AAkEsIhnlMwNru27TKExnfj3wDz2rN0/4hWuiafJZWf9pu97p0trdWEpVrOZ2yFmwTkMoI6DqByK8us2fzpC4Yo3II9a19a3RWkEsCgyFdoJGTUuTTbFY7/Q/iBbt8PpfDWqabM13Hem5tJbdgqHKBSGGM8YzxVG2uEmlSaaR1iYjfs5IHfrWR4bt428u6kXa6jjd6+tYOv399fahdaXDm3hIO10OS3+fSrTctWKx3XxA8faS3xL0Lxh4Y+0G8014BJFcAFAYQAD8p5yAQad4i+IWg/YddTRrW7thrrA3SzFWWFN28xpjqN3c44HSvOdG0cwxMk24kHg9M0niSyhS0jiiOJM5IzyRT59bG/s6aje+p1198SND1G08M3OpaNfS6p4YjENpNC6rHcwqxeNJO67STyM5FP+G3jO0vrbxbpviq3uLy08STJc3DWrhJredHLo6E8EckEHtXmP2ho4/KWNSO9dT4Em08s8QiVLg8k/3h6VrKehxtq9j0nxnr+n63ZaTaaLb3VmNOsxahp5VcuASc4AGOtWvAPinT/Cltqf9vWkl3YX1o1vO0TBZRkg5U+uRXMSG1glACsWc44GcVLd/K0cOwNu5ye1c3M+ZyNbHpdl488O3fhBfC17peqT6PD89pMLpVuoznJU8bdh4+XBxjPPGOJvJopbqR7eHyYi2Uj3bto7c965y2Ey30+yUhN2APWtRXxgsccVpGfMxuNkd5ovi3S10DTtM1iwupZdMuvtFrNbuqkgkEowI6ZHUVoaf4x0keNtX1+S0vY4r5JgsSsrsrSAgknjpnp+teaLIM9c/jU8Mm01upGdrHd+ENW0uyv7mbUEuJBJazW8ZjVd2JEKEnJ7A1z2oHSbfwFqnhm8ivj9tvI7hJoo1IQICBwWHOCapQzVfVkuYvJmAIPQ+lFSnzq63NaNd03Z7GJqfjjQ7b4z2XjRrPVfstvBEnk7I97NHCIhg7sYIXNZHxB8YaB4u0exmubbUD4itN0L3zogW7gDfuxIAxO9V43d+h7Gl8WaCNrDblDyCO1efXUEltN5MnXqD6iuXnk7xluexRjTspR9D0XWfHdlJ4Fv/CenDUprG7eCSGC+ZXSwZOWMJyT8x47YGeua4CEQrcQyO8iIGHmFACwGewyOahVsHg1IuC9Dbvc3jCKVj2SD4teHbv4rDxO9nqSW3yOYZFQuGWIJgHdjB25z71yvizWtN0n4fR6RpS6o0v8Ab76zb3TxoEBZNnlthiRxzn8Md64C4iG7evB9q6jw3qdrc6e2lagokjbru9/SqjM4K+ESV4i65BpWrpp/i7bMsCyK14lsoZwy8kAEgVlfGDxZpnjX4h6p4m06C8to9SdZHhuVXMbBQuAVJyOM9q0NFRfDutyaRet5mkal8qOfuqT0J/lXIeL9HuNF1aWFl+TcSh9RXUm2keavdZ6J4K+Jvhrw7onha2vNB1RrvQrm5kc2dykcN2Jj/rJAVJMij5R2wOvauc8JeMtB0rT/ABnpF5pWoS6Z4hijWJYrhRLE0U3mIGYrgg9CQOOwrjGzNCd2MiqbccGtE7inG2x6Ho/jLw7b/D/SfDl3DqgnstZ/tJ5Io42QjgbBlgeg61pL8RvDI+JvivxJLpWpyWPiCGcKUdI7qzeU5Jjbkeoz6E15RRVvUxtY7b4r+LtF8WHQW0rTL6yfTdMjsZTc3Cy+YEztIwo9TknrnoMc8SKQ0meaSSQ7nb+DL+OGxf7RCk6IpVgT8yg9xW7qBeaxSeK1iS2nP7h0+XcBxyPWvPvDty0OooG5RvlYeorevbuaSW1ty0yrHCFXceMBjgj8APxFefWpas9jCVm+Vm3p62Ik8i4sIWunysbyjqT2Pbr3rPvJp7LUtkuHgCLFIucgKG5XPUc9frUUF/Ha3gkvN0pQDYx5x7U651LT9Tikkhs2jePBkG4nep/i+oNRTulY6K6hKd31N3xDbT34kjWC0gtlUP5ULg7uMhj74xWXb3oTRWt1mGFO4Rd8nj+gqv8A2g0ekwiG65+aNwV5CjGOfbpUEOrWNpcG3Hlsu4MbnytzdOmM0TUpaNhR5aS1RzupxO1w8uMAmtC11aK7tbWy1GB7wxuFXCgOiDoFI/rUOtXkdxK7W0bBCTjIxn3xVDTp5rG8S5WIPtPIbvXVTk1E87EwTqXXU0f7KvJLuOOOHa0m4hDwVCnByO1dr4KW3OhEiOPz4JmR32jPrjPpzXLazb3F7IutWcu8Tcsqud8RAyQ35Gtj4YTmWTULFsZYLKvPUjIP9K58XeVFtbnLWTUGos1tZlMp/eNvIHQiuRE1j/bcfnIDGSUcAZrv77R3dSwI5FeW+JrSS01aeFsKwO7g+ozXHgJc0nG5lhcVVTcZ6o0rjVE0/V0NlK8kMDhkjfoDxkfpVi61iG/tmikgAJkMgY8sPxrmFvi1i0DWiuytkS/xAehq9pCfbry3htYXLsArrnPPqK9KVLQ9OniE5e8MuwBIR2NZzHaT6V03iKxeKV1a3eJkOMOOa52ePPGMGrpPQjF07O6Nbwomnt5r3Mi7wOEPetOHTftTrJFH+6VuVBxkZ6A1ydrBMbgRrGWY9AK7LwrJFbSXCahZyNZ4GcPnYT+tTWg27pnDTjJS5kyTUv7MjswbN2glTBKyN1pNL1kNZtFcyfKOlZmuWVst7Nd2F4Xshgx+Z976c+9Z+k3lvb3P2i5hWRFU4R87SfwrL2N0ev8AXO5u3N9b6fpVxLbuftFx8oVuqj1rj3lZnLMck9TU2qahLfXDSuQBk4UdAKqorSNtVcmumjT5Fd7nBiazqystiVrhmVFYjCDaOO3+TSIrOflUk/StW20Gdrf7RI6IODhj1FdV4f0mxCbkMRYLn5myWx7UqleMSYYeUt9DjbTSb66OIraRvfHFTSeH9Uj5a1kx64r2TRbWONFZI442ePcQq9farsiXkrEL5RjB6Y5NYfWna9ilRinZngNxZzW7YljZfqKgI5r6BuNHt7pCt5awOGyBxyPxrgfGHgX7PbyXumOZFQ5aI/eA9vWtaeI5t1YiVJdDzzGe2K2/DF9Ha3CxspIcbevesiRGRtrAgjqDSLwwYcEdK3nHmRnGThK6PWLS0T7Be3TZ3hE2AHjG8ZqnTvDeppqPhi5UKqSwLGsmD97LDnH1Wm1NOPKrDqT55XPQw1Lnmog1ODVpcwsSZozTN1Jup3CxLmlGaiDc09WouFiT5gpY8Ad6VRkbvUVBezxrBsc8cEinwXMcyBlas1Vi3YpwY85UU2Y+YoVulDt2qMtVisRrDGpyFFTS3TQxYhQZqOjrSsBWM1/KfmfA9hTorVy252LH3qyoFSoKEguJDFyM1YeRIU+VM0iisy6/tBtQ2rLEluuDsUZZvr6U3sCL22eecFnKRKvQdyaSZo4FKqAKVmMKqpP1qndkz42nHNcVe6V1ub00hZJcYZe4qndKsyert0pxnWI5Yg4qhb3Uz6oqRbdvLMT2Fc1O8ty2hLWea1uTa3WA4+6R0Irftm3AfSs7Wvs8kIeQAOv3T3qPSbwOu3eGx3Fd1KovhZhOJ0UdTLVG3lyKtoa6bmdiYNS7qjzRu96gtJEu+vW/Avwkg17w1a6ve6rNA1yu9EiQEBe2c968f3e9fWHwm/5Jzof/AF6j+ZphY4v/AIUdpf8A0HL3/v2tVtQ+Aek3luYW1++QHuI0r1salYGR4/tkG9PvDzBkc4/nVqgZ803/AOyL4dvJnlfxZqgZzk4hj/wqo37HHhthz4w1b/vzH/hX1DTZHSONpJGCooJZj0ApWQHzAP2OfDYGP+Ew1Y/9sY/8Kf8A8MeeG9m0+LtVP/bGP/Cvp6iiyHdngmlfsz6DpuhHS7XxFqCgg7pPKTcSe9c6f2PfDpYsfF+rEk/88Y/8K+naKXKilOS2Z8yRfsf+G0YFvFmqsM9PJj/wrq1/Z00SKwjsrbX76GJBgBYk5969wopOnHsV7afc8Lsv2b9EtUcJ4i1Au/VzGmaG/Zv0Ugj/AISPUBnv5SV7pRSVKC2RM6kpu8mfO837LGhTTmSXxVqbeimJMVDe/sn+HrmLyz4o1JF/2YY/8K+jqKPZQ7C5mfM2n/sgeGbOczL4q1VmzxmKPj9Kkuv2RfDc915//CV6qmeqiJMV9K0U+SPYXMz5jvP2P/Dtw4Y+LtVTAxgQx/4Ulp+x74bt5xKPF2rMQOAYY/8ACvp2kZlUqGYAscLk9T6D8qfKh8zPm7/hkvw91/4SvVN3c+UnNRH9kTw5v3/8JZqmf+uMf+FfRl/qdjYMi3dwsRfoCCePU46D3NWwQQCOQelL2cewczPnKz/ZR8P2+AfFOpyKOxhjqe8/ZZ8P3ECwnxNqSqrBhiJPyr6GqOOeGSaSFJA0kWN6jquelL2UOwczPBrb9mXRYE2r4m1Ej/rklRv+y/oDSNIPEmoKW9IUr3uK5gluJreOQNLDjzFA+6SMj9Kmo9lDsLmZ4B/wzFoWB/xUuo5HU+UnNUrr9lHw7O7ufFGpq7jGfKTivoymh0MhjDKXABK55AoVGC6D5mfMf/DHnhvn/ir9W/78x/4VZsP2R/DtncCaLxZqu4dP3MdfStFN04voQ4o8Ftf2atHgU/8AFT6i7H+IxJUx/Zw0duW8SaiTjAPlJxXuRdBIIyyhyMhc8kU6p9jDsXzM8Atf2Y9Fgfd/wlGpNzk5iSrJ/Zu0U9fEmof9+kr3RpFV0Rj8z528elAkUyNGD8ygEjFNUYLoDm2eFJ+zXoitn/hJNR/79pUw/Z00YdPEWof9+0r3Giq5IiuzxJf2edHH/Mw3/wD37SpovgDpKf8AMfvj/wBs0r2eorm4ht1VppAgZtq57nGcfoadkI8huPgJo88Bik1y9YevlrXNap+yr4cv+W8SakhzkERJxX0HLcwRQpNJIERyApPcnpUtTKnFu7RrTrTpr3WfNK/sj+Hh/wAzbqv/AH5jp4/ZK8PD/mbNU/78x/4V9J0UvZQ7F/W638x82/8ADJfh3/oatU/78x/4U3/hkjw7vDDxZqoIORiJK+lKKPZQ7D+t1v5j57u/2XNBvNNNjdeJtRkXqreUgKn1FN1j9lrQdV0m2s7zxPqTywIEE/lJuYD1r6GoqlFLYwlJy3Pl2P8AY38Np08Y6sf+2Mf+FMl/Yz8MyNn/AITDVx/2xj/wr6lop2FzM+WP+GMPDP8A0OWr/wDfiP8Awo/4Yx8M/wDQ5av/AN+I/wDCvqeimI+WP+GMPDP/AEOWr/8AfiP/AApP+GL/AAz/ANDlq/8A34j/AMK+qKKAPlhP2MfDaMGXxlq4I/6YR/4Vof8ADI+gkQb/ABfqreSmxf3EfTcTzx6k19L0UnFS3LhUlB+6z5ok/ZE8OyA58W6rz/0xj/wrwj9pX4Lf8KlfTbnT9amv7LUt8f71Qrqy4JBxwR0r9Dq+WP8AgoSobw/4Wz/z8z/+gCs3CMVdI2jVqVJWkz4sW4aM7TkjNdFa2WbRZHQBnwwyOorm3j3ThQOrAV6XZwBobNUIQxyfvCRkjaOMfjXPXdkmd2Cd5Pm1OXkhjOcACr1roKyOBdTC2i8veZGGcZ6DFW72zmur6aX5dpYknGK0v7NuryISSs0qxrjJ4AAHSuVVrPc9CpSTXY5IWedXjsdLld1kBBMhwHYZ/StbwpoVxZ+I1j1EhJlhEyhJPvKfcVU1yGSKOG6jYAxvsHqvUj+tWdNt7uTWIrm1vI5pmi85nHIUYOQf5V1qalC55NXDcs+W52Hi5LYaSrpO0Mi/dVXOTXlepxu12xldmbP8Rya7/TFt5JXmuJTJcsOUfoD7VyGvWZt7uRguVILhvXntWdJrm0RHKoN03ubXhDTtPXRX+0lHaU5kweR6CqmpQaRpsM15p880U8ePL2/3s/yrko9QuoJP3Ezxr6A8Gmz3k0xIaRiG+8ueD+FbKjPn5r6Hmyi1O6Z191rMepWyLf3EYmYDEqvkMR2I7Vh31q0LeZnKHlT6j1qvrDxySW6om3ZAqk55YjvVRmkwAzEgDAya15NdDshWfJyyFuLg7lZeGHGRT7a/uodzRyEFxtPPUVA0LFN2DihAuwHkVaimYXaZPJcSTE7zyTzVe5fA21LFC8jfLVeZSJCGB4NOKSHLmaH2kDzE8fKOprq9FGn2y5k24OAVPUke/asO3kzEiqAABgCrb2zQRR3E6soOGCn+IZ7VMlzaDi+XU6fUrePVrRJIFMcQYrgHvVDTtLW3voJPnHlyDOPrVa01hmv48FYYyAvHQfUV3Hhq8geKd5oIywcFZCuBj69ulcdSnOD02PQpYmn7K0lqbttcD+0Y9PRG8wxZJ7KvrXSwQxrGF2gnAz71xN/qUr3MSRk7cjkcl+e5qTT9fltZzHK7NGeFLnpW1PDr4mcM6l9jtlVFXG0AVnanbqoDbgoyMeh+tWbe4W6hDLgjv9aS7ljRT5mNu0k/StZ001YzUrM8Z+IHh6W31NprWNpRIDIyqvI964wV7Z4kuPN068ltMGeGLzEz2Hf9K8Tfhj61NBycdSqlr3NnwhcSR6ssCMQkwIYeuATXZ1w3hX/kO2//AAL/ANBNdzWxB3YanBqrhjTgxp2JsTk0VGrUPIkaFnYKo7mkxEmQOarX10sUIIbk/pTJbqBo9wkDJ6g9a53VL4zOyxqQo65rmrVVFWTNIR1uLqmrMYyqElj6dayH13UZLHy7KGR5WYgBAc4pLRpZbtpGUBV+UZrUkvLiJYls9i46gL1FcsHGL5mbtX0NHQdR1Z7KFbywl3g/MxODj8etbrTKGC85NZNjdXcuw3BGcdB2q3fXLRlTGq5PU10PEWXMZKnd2L4pd1Yc73jWzSeeqDrmoLG61aSY28UiSFRnc47VvCopK5nKNmdMrACpoyCOK5Se116XUI/tFzGlmMF1Q8t7V0dpIzcEDAHFNVE3YOUs+aoZgTjb1JpqhGcz7snHFI+1gQcc9arXrMLYrGcHFKc7RbBR1Ce4VnCqQeeaq3U+0HYDmshLiW2dmmBwDU6apBcALGpByOTXmQruV22ds6LitBlvYzzXRZtzBu3oKtvYLZ3YmRS2RggHpWtEyKgIqjql0I4mduFUZJrplFQjc507sybp5Zrjc6gqv8PqKzGvobG6KhGjXjgDgEmtHTryC43yqvPvVHXFheRIwuXYisou2rLsdPpN9HcINp+bHIrYjfiuU0i2kgQIBjaOW9TWxZXe5jGx5U4rtp1VLQwlCxrbqTdUQalLVqSSbq+tfhJz8NdD97UfzNfIu6vrn4QnPw10L/r1H8zQhobLo+pSaKuk/YYB5S7TcmQbpPnByuOQSBk579KivNG8RLeKLO6cWqyN5QMzEoCwOSdwz3HIbHpXZUUxnIwaHq4NtHJcXBiJia5/0pslh5u7Bzn+KPgentVS80jxTJlI3K4t5I94uGy2Y2C5y2M7tv8AD75ruaKAAdKKKKACiiigAooooAKKKKACiiigAooooAz9YttSm8qTTb9bWVCVZZI96Op6kjg7h1HPqD1qC/gljfRYzJLcGO8+eRup/cycnHHU1r0UmhpmB4o0q+vp0mslhDiJkWQzvE8ZPQ/KCHX/AGSMVl/8I3rS3F5L9phmabzPmeTAkDEEKwC5+UcDkjjpyRXZ0UxHFWXhXUY7Wbz5LeSXEaxKZDjYJS7JkKMBlIU4H4Vb03w3c2+ppfslrC4mRtsTsdsYVwUBPuV9uK6qigDk9T8NXUl/f3NvHasLqcyBWdk2nykUPwDlgysce/WrMGgTx+HLyxaSNru6d2eXcfmBYkZPXocV0dFCA4u48K6g11emOdfJlDBAs4TK5UhCPLPAweuR2xgmmN4W1QW+3bYSSPGsbsXIIVWYgfdIPDDtjjgDiu3ooA4uHw7ri2q2slxA4bY8kpmbduFusRXG3pld2c9+lM1Pwrqs1032N7S3h8mSIFZCCytCVAPy54Yg9ccZxmu3ooA5i20S403VRf29vBMiF1jj3kFFYr04PoTU/iHR7y/vWkhFu6tB5aPLIwMDc5ZQOucjuOldBRQByE/h/WLqOTz3hQtwEjuG6eUqdSnqCehH1plt4WvneBb6S3khRGUxhjj7rBewHBIPQdOldlRQByugaDqtnrKXt5eCYeWA7iXlvkUbSCuSMgn73fpUUnhq/muyZWt/LM7PM4lYtcKZQyhhjjavHU/gK6+igDm/EejahfalaS2f2aOGAxFWLkOu18sB8p4IAHGD6nFM17Qb2+1f7VGLd1yCkkkjBosIykAAYOSQetdPRSaC5xR8KahJdHzZIGgfyvNDyli20L0+UEDg8En2xXUaJaSWOnLayMp2O+zByAhYlR+AwKu0VVxWCiiikMKKKKACiiigAooooAKKKKACiiigAooooAK+Xv8AgoBDPL4f8MNCM7LmYtxn+EV9Q184ftwQ/aNG8OQIR5jTTbVzyflWs6ztBs3w1vaq58RPp9xJkqpLfTpV/TtavtOAhvY2mQcg7sMP8a7G3sooPkdm8xsbsjgGsnXNOjVg+UZG/T2rzXiIy92S0PYjh483NB2Za8P61pVxEyySRqc/dk4I+hrpLi409dLJhlMiY+8j5Ga8yvdFwhkhZcfWqa3+o2NubRZWWMnketaRowa9056s6qfvmzqFxBc/aopm2fKWjJOPmB4/rRYJPpeoafcwmWKOdSAc8HnB59Oa5eWaWZvmJJrc0Np5bqyj1CdhaK5EW9iFDeme2eOa2jS5Y2M6mI558xtyXi2+vo0pIUPtk9s8E1p+OLP/AIkYli5lRgOB1U1yKxTPd3DT4VvNbIByBz2NdVrWqQ/8I1AszAzyoAqjvjgn9K5ppwmrEY28nTqrToeZNwcHrU1gA1yql1j9GboKbdqPtDsowM1NptnNeOxRcRxqWdj0AAr1b6HnyVmdHeoJtIW6lWGSQrt3IoAOOM1hOI/LKkc9jUY1KciJWVWhj6RdARSXt0kzHyYvKXrjOcVhCnJN3ZVBqKdyxEqm3YZ61nM20lRyuacszqu3NNhTcTWqQ5u5ftbgKAAvGKJTF5rM0Ky7lwMkjBI61DBbXEgJjjY47Cp9PhkublIEXLE856D3NT1Kck42JLW3aNUlk3JHu2lgM1JNqT/apHU+ZkbVLjOB7CrD3TQWEto8UqyRscOB8tY+MtuPNaJGNyxFtLbjg11o1WJLDESspdQrAHIz3/lXKQJuBH3RjGasWEp5j2lyG4qKkOYpOx0djfXChk37A3THUfSuh0o2ccQupm85h8ojc55HeuKstzTmSYb44ztZFbFdLY2dw0IMMbGE9DWdSryxaQ+V2udPD4ojWQIIUi49eKy9S8RG4kbEi4ycgZwRjpXO69HLGAgGXJwADzTtHsWwfNdEB7scc1zxry6mSnrZo1bvWYDplwwAKSWTpg9mxjFeYzqoRHEisWByo6r9a67xFdC0025sxIJQ4ChgOnOf6VxRPzV10dYms9zW8J/8h63/AOBf+gmu8rgvCf8AyHrf/gX/AKCa72tWQjsQacDTelOXmgQ9TTbgo0LK4BBHSmXORHgPsGecdSPSs+4uHb92vfvWNWoooqMblW4mwMdfQVTmRpUwhwSelWZ4xGeME471EA+3gZY15r1ZutDN8mSNjFGRuPWtDT4ZBKGkBPHftV/TNPRXEkvLHk1dufLjJCqOa2jDS7JbJoFjVQQv41FJD5kxZ2IjFSRTRxQ7OpxVW+Z7iIJG2B3xVSUWgTI76+sYwLdmBDcEZqzpPlRJMYOXI7mslNNt4GDzDe+cgntWlpWPtMjD7u2sqdWTlY0nCNtCNbm5a5DT52g9K17FXVWkYkEjgVkvDNLqQXOI+p+la8r7EAHPFdFKnyttmM3cJplGMsQT0pp3Y71ESGxuwaS6nwyKvSrbet9gsilrlm1xEFztrHgsWt9q5Iwfzre1SZm2pHz6moZYlk2tXNKjFu5tGvNQ5eg+CSZ1VI8kg0muW0txtg37YyP3hq5abYo8R4JHU0s7rJE42gkjFbci5dTG7ucpqFzb2J2WxBPcVJoiSXl39omXAA4FSwafbyXDLKn3Tke9bFlF5JO1RgislHmZpeyHT3G11iWooVm+1bgvy45NNkgY3Jft2rTjwsIHeqim3cl7E9tPlQD1qffWeoONy8YqwkuRzwa64yuZNWLBeul0Hx94s0PT10/TNYlgtlJKx7VYL9MiuVzUF5cLBAzk89qsk6Dxd8cPH2mWjvD4ilVlHH7pOT27V51J+0N8Xg+R4wnx/wBcIv8A4muL8aaqby/NurExxnk+rVzpwRtqLu5rFI9T/wCGhvjBn/kcbj/vxF/8TTl/aG+L/fxhP/34i/8Aia8oXpQGHNFyrI998O/HX4oyaVeX154qnkVOEzDGOcZP8P0rmj+0N8X3kYr4wnAz0EEXH/jtctqDf2f4Mt4Okkqhm+p5rD8LWJ1HWYLbBKFtzn0Ucmpuy4pHv+lfGb4nW/h6O51DxRPJcS/OMwxjaOw+7VjTPjJ8S3tjPP4mmO8/Ivkx8D/vmvNtYkN3ex2UXC57dlFaDsqgKowqjArCMpSlubVFGFPbVnfP8ZfiMP8AmZJv+/Sf/E1z2q/HL4qNeG3s/FMyYOCfJjP/ALLXM3E23cf7orF0ZfNmuZ5DwrYyfzNVOT6HNFI9MtPjR8UfLKSeK5mk28Ewx9f++azLv42fFuxEck3jKd1LfN/o8Y/9lrz+21CO41dhEflXgE9xWrewQ3dviTkA7sVipzW7L0XQ7K8+OPxSuJo307xZcCPb84aGPGfb5apT/HT4s6fdwz3fjCeSBid0awx56f7tcgWVdqRqFA4AFZPiCHAUyYLHp7Vcar7idjuz+0R8VZUby/FEqnccYhj6dv4ahg/aC+La3Ajm8XXBDcA+RH/8TXm0dg8DoDgGTk+wqC+AF0Nrf6s4rW+m4rI9al+PvxahQ58WTvz18iP/AOJp0Px7+LbwpJ/wlF1tbPWCP/4mvJbe4mu2a3gDSS5/hHQetdRHGs2krZ3EgW5jHDrUvmXUiSTWh3V18efitDZN/wAVPMJT91jFHkfhtq+vxu+KcehTXLeKZ2l2/KTDHwf++a8fsdOnOpMJmaUqPlJOa6B38qCGxuNpaVvlHr3qVNrqRCDS1PSdK+OPxHW2jS88UyyS45byYxk/981oJ8bPiD1PiSXH/XNP8K8SvJpotQ2SREYOFAFbluFKgSDtn6UnVZpynpFx8dfHtpG0lx4lmwThVEUZJ/Sse3+PfxSa5BbxJIY3P3fITge3FeXeIGZr2KTyWVeRuHQnNaWjReZa75I9rDpnvQ5vuVyo7v8A4aO+IlxqC2Vjrs7knBkeJAB68ba2tK+MnxSlhMlx4olOTxiGMAD/AL5rwPwzCy+LfKK8bpFP5GvRkeOG38veo+b1q22upnHU9EuvjJ8RYbR3/wCEll3Y4PlR9fyqp/wuX4mSQ+WviiZZGB+YQx/L7/drznVnummtxbrlF+Zycdewqza3DvxMgVvUVDnK+5dj0RPjD8SkjG7xPO5A5Jij5/8AHaw9T/aC+IUdx9mj8R3akNtMghjxn/vmucuctE6RvtcqcGuFuFkZg78sp/Om3JdTSnGMk7ntf/C5vihJaK0fiqcN3byY+f8Ax2qln8afiudQlEvim68kR/LmGP72f92uA0q4YRJHwytz9DV7ULiGG2Ziyj1PpURnLuRZHVP8c/imdO1WRfFk4ktySh8mPgY/3frWhonxx+Jd5YQSTeJJVlZAxAij5/8AHa8mlghvlVoZzGsjBZNp++ueQa2baKGxjJYhEChVyeBWnP5ktHqR+MnxH7eJJv8Av1H/APE0RfGL4keYd3iWYj/rlH/8TXlqSOqfJMWQ9Oc1bt5mbb61cJNiPU4vjB8QiefEUv8A36T/AAqwnxe8fHj/AISCXP8A1yT/AArzaM+9WYvWugzZ6QnxY8esP+Q/L/37T/CqurfFj4iLas9v4jmRh6RJ/hXGxEYp8oDRlTyCKU02hwlyyTMjVPjz8XLW7aP/AIS64C9v3Ef/AMTUA/aB+LX/AEN0/wD34j/+JrkvHFl5c5cD3rl1biuNSl3PaUKbV7I9YX9oD4s/9Ddcf9+Y/wD4mpB8ffixj/kbp/8AvzH/APE15MpqYMMUc0u5apw7I9PT9oL4sRXsZk8WzvFuG4eTHyP++a2NU+PXxN03VrS5k8TzSWEvDp5MfA9R8v414nP8wGO1bNw39oeFweC8DYP0q4Sfc5cRSitUj0Xxl8bvi/ptys1p4yuDaTDdGRBERg/8BrBT9oj4wMpx4yuA3/XCL/4muf8ADc6azpEug3hHmxDNux9PSuO1C2ksb14ZFIZTit07nBoj0tv2ivjIp58Z3H/fiL/4mkP7Rnxj/wChyuP+/EX/AMTXlsq5G4dDUB4NUmS0esf8NGfGP/ocrj/vxF/8TSr+0b8YwwP/AAmU5wehgi5/8dryajNXYm579o37SHxCvoRbXnimazuQf3cohjKP7H5eKx/iF4v8Ua9qFnfeI9YuLy5t1xF5gGwA9doAArxjvWtZa9dRQrb3J+0wqCF38lc+hrnq021ozpw9WMZLmO603UpZUneSFCEYAD0z71PKFliPmRrz29DXNWU0Lx/aLWbt8yHjB/rXX/aGNuRJGhQoPmC98V5lWldnqOSjrHYwtRhhedQihI1yS2Mnp0rGmjjnhkW625SP5SPau0W3i2hmxkZ5I4rnfEtksaO6gbcZO3pTpVGmlYfuTumzKtNMRtM34QQ7VlknBBIPOF9veq+oyRSQW3kRjy1kwMnO7/61ZLpMkTLucRk5wDwauGRl061b7IEVGIEuPv8APf6V6TV1c8tNJ2ZqzR+VuVUVQTwAeBSae0C3O69jd1UfJxkKO/FX9PUXFsl1gh87cEcZpUs7g72jHYrn1rgc/e1PWq0oVaShcydUl0l73dCUUdSCMVDd3kUFvJ9lmUhxyijvVLU7Yx3J3de9QkbE27evQ11ximtzw54Tkk1cpnGKbmphC0jErxSpbMXWNclmOAK6otGbg0QZq1ZtJC5ZED5HcdKdqWm3Wnsn2iMgMMqexqfRJI1uMTSBIyMNkZpSkmtCqaUmaz3f2azjMkTQ3BX5do4YdM1ixXHlyPINysR1BxW1ezWJsjJbxs0Tt/GOUcDnBFaB02zXQLNp7dGkdDJnHPzc9fyrKPus0nGKVkYd1rP2rTpLd4xuOPm9azoVLcKCSegrUazt/s0ohiAI555qlZzS2rieJsOvfHSt0YFpYZIJDDMrIQRlT1prSiO8DR4wV5xUUsk1xKZJHYljknuanlRIoVJIDZGMd6Q0WLKSRnby1HP3uK7Hw7Oz2SqWKso6dMc1ieHbaPyGkcMTJwuR0FdBBaiNHl3pEoHGeM1w1tXobTTceUq6jbYuhIeuc5NV7+SRrbYwDqnzBT7VJq2sWaCNZGPBwWA9azptWsV3l2YADkFetcqhO+xweympnL6zd+bJt5GeSKzyPlDdqdeNG11I0WfLLHbnrilt7eecP5MbPgZOB0FexSVoo6ZO7NDwif8AioLb/gf/AKCa7+uB8JDHiG3H+/8A+gmu+qmJHXpywqQt5ak1GHUfNVO7uCWCjvWNSqoocVcS6mZm68VV3YyaS4JViW6Cqc0xbpwK82c23qdMVoWlYNy3Sp4GTcOh5qkFZ4wBxVu0j8uHPVqcFYmRehkyzelMkYNj1zTI2wCO1NJydoNbX0IsEyEkbWqyihFGSMCqcjbAM1BeO7gKshGalSSHa4urNulVg3y1oaQp+y7iOW5rn7eOaa5EbMWANb93M1rCscY7UqcVFubLbbVi6vDmo7h8MPmqC2mZ4wW601iNxLGuhSUo6GdrMcZRzzmnMhK7ulQWw3SluwNXHYEe1CjdCuVpo5GgYoQG9TUFgkjWrCeT5s9qrG8muL544+I14qdf3MXzEnJyayU1J6Gjg0TOTDCI42PXJPrTRcbUJZuaj/eTLlVwvY1XvYzHGNzgZqXzXuK6JrOZXmdmIzmtWP7vNcpogna9mjZT8pGDXTsxVK1p7EsJZVDqueSalaQY61QkDM421IrHPzcAU0xErvII229e1SqzABm9KZD83Jp8kiqOatR0uJskW4/d7uq+tcl421zyLcxwv+8YEIPT3rpR90qPumvN/iBps9vf/bNzPC/yqf7p9KtSYJanMuxdzubJqNMq200h65pd25PemWDccipbGBrq8hgTrI4X9agRsg+tbHg2ESa9Du6IGf8AIUAanxCmA8i3XoOcD8qu/Du3FvY3epOMFv3Uf0HLH+X5Vz/jGbztaZMlgmFrrmj/ALP8O2tovDCPLe7Hk1lJ8sTalHmZZ0nLyz3rHrlVq6sowc1Vtl8myii77cn60+lTVkRXnzTZDqEmy2ds9q506tt002MMeJHJ3v6AmtPxBNst2X1FYOlWTXLAggMfm59qUiELY2rSX6spIVRk4rb+0MhKMSBjjNVLArDJJu+U+ppxi8+XcX+XNZSKNK3t2kBdpNo7Yqnr9sJIkbzc7GBx61eO6GMIo5xxXO+I7i5glRdvDjP0pxiIbfTpaBpZG3Ow2xrWSrJcMdwyxq5rab7C3uZcbiuOO1Yn+qjEiMcnit4RuhSdkamjXt3pcNxDAsYklOd7DJFMbUr551W4dVJPJUdazbGZpLkx5yTnk1M0E0t58qs3ljnFW/MiMlc6zw3cSSXaFv7p/GrOuSSnULLyVBaJy5PpSxRR2SWjBQpUqHP1FX7tY4FlupMYC5zXK/I13ILq6jvJY5iF+T0qWexe8McS3LpGQS+08+1ZWlD7QuAuBITxWrFdQW+oi2DZYKEx6ZqVuEkXJ7FRp8FomGRcbmbqfekhW3RfL3jd6VPPIwhOOuOKqQ26swYsc9zVVNGiVsKkEdtM15FEr/3gFGT71FHGpmYpkLnIBq6u3yG255OOaY2IxlVBak02gQy6mWKKNvmIY4yKg1K4kgs2mtonmkXGEHemfa497rPOjkMPkH8NLq8621jNMp4WIsDVJajMyPxDHcaepnl+z3kUgO3BwwzyPyo1Gxe3Yxxybxk4z1rjHuFe5Z+TuYk59673Ubq1T5926XGSMd8VrUV0K9jP8OXNxNcPb+Xwn3m/u1dtnt7p54nYTAEggms+XUF0/TS0SqJrh8/U/wD6qp6fb3FpPHeefv8AObEqgetRyaXFzFspEufsxbywflrXdf7U09re4kKBgBleoIp9tbwsqyJEMEelTw26w5VehNRZjuc5NpGpWLN/Zt60qrztYYJ/pXSaTJJJaRSyxlJCPnUjGD3pqr5MuG5VqvRgdOoraD1IsXY2q5C3yiqEPTNWI2xXUQaEbYqXdVRG4qQNQIwvGdqstqzbc8V5hIPLmZDxg17Bq6edaOp9K8o1yLyr91rjmuWfqephZc1O3YgVqeGqBWp6mk0daZMehrV8NNvju7XAIeImsYmr3hqbZqu3syMtCRnW+EpWk0lnfrMjlZAcqR2Irf8AFltFrGlR61aoPMA2zoOx71z2oJ5dxJ6o5rZ8N6ilrKI5ubW4GyVT0Hoa2iebNdTkkPOxqilXDGtrxVpT6dqLbeYm+ZD7VkH5xz1rREXIT0pKGGDSDrWiMnuOprU6kamIt6XqV1p82+AgqfvIwyGFbWn+KZLeSdXid4JDkIWziuYzQGrOVKMtzSNaUdmehaP4usVk8m53GNh1YdK0tZa01LSZGsmjkIw21DyRXlgNSQzzQtuhleNvVTisfqyWxusU73Z1NtpGoTRyDyYXRsoqOcEe496VrO+tLaG3adVjQOjRSDHBzyOxrnYdU1CFlaO7lBU5HzZrs9J1qDWNPlS6QedsO4Y4yOQR6d6qSaiZxmpT1QmkTW8EccUisCR8xzwPepbvVI/s7xwrsZCef73NLaJDNGVWHdvXbuFUtQspImKiNjxnAFeXdSZ76UL6mFeSGSfLcnPeneWZF5UenFPNlK1+kMv7jf0aQECtj+x0gsvMfULbAYKcE8E116paHNKdPm1ZjyW6Qxk7M+9UWZZLlN2VGcfL1rfvI9kBX0PUcg1iPbvJPtjUkqMnHaqpzu9ScRSjyaF3VhczeGIJJWB2TmMeuO/8qy7C33QySOpKrx16Gtd5mbSEsmBaUTMzkjt1rPa1yDtYrn3rSElHQ86lh2kx2lx/bdIvLSNj5kcqzKP9no38xXXaqrJp1pDnAEYAPc4FcTo1ydJ1iN5uYz8sg9VPWvQtbEcllFJHgpwFx6etaTV0Yu6dmc3AoaNozyTkVgzR7ZmUNlQav6vdNb5SI/MayI2JGT3PNaxWhLZaib5j83FSQyQsTI7M7DAAxVYn5SB3p8DFQiKgYfzokgi9Tol1bySCtqsahQOCatFrjVbKMrIwKvhvoaj023N0V3WqtxjOa3Wn0/SIfMuNiPjiMHOayjT1uW53MG60vy2M1xKBHHyQ3fHSuW1e8W6uWMY2pnjFaHijXZdVuWKgJF6DjOKwT1rVRRF2GTVyzv5LeF4QAVYdRwRVKiqsSbHhH/kYbf8A4H/6Ca7+vP8Awh/yMNt/wP8A9BNegUmNHRXExxVRSWkBPQUs78Gq0lxiLao59q8qcrs3S0H386/dXms5JR5o3nPtQ5ZpNv8AEevtS2dvlyx59Kzs5MtWSLcHmTSAjIHpWgpCKFbrUUbrDHt/ipyfNy1bqNjNu5IeFJ9aZGrbtwpXO5lA6U8uqjAPNUkBR1NnjTIOTVKCSR4ZJJWCqo4+tassash3EfjWDqu6Zkt7fOC3OK55J8xrFx5fMt6LK6XC/KWMh6+groJ8MRVKwt0tLZM43hcE0GaQvntXXZJWZi3qWiyoMg81SuZSzgIcnNV7+4+zwl+Xc8Ko7mpLX5Wj3LyRyahuwzS8xYLYHvTlZpIPm43CqgTzH3M3yjoKs7uMA1qldE9SKOEQ/dGakDmRtrKMUu6hTis40uXRFOVxAzrIc/cHSq146ylBjOHFTzP8hxUFuuWy/Qcimo9CWW41WFcqOWPJpxlUjmqMl00hYKOh4pZH2RB3OKlVbuyKcS0ZNoBA70ofcT6VBAwkt1fqD0qZflFaQi2STowC0x2BYDqKZupCea1ltYlD4nOwq1VNYsY9QsZLeRc7hx7HsasZ5pwbilGNxtnkGs6dPp1yY5VO0n5W7GqB+Vs9q9b1zTbfULV45VHPfuD6ivNNb0q402fy5PmQ/ccdDTQ07me3y/MK6PwKP9NuJv7sQH5muaXOCpPNdN4KG20vXPHQZ9sU3sUkZ1up1DxQinkPPk/TNdrqDCbU4oP4d3I9hXL+Bo1l1+SY9I0Zh9a6O1/e6vJIeiLWFTVpHRS91NmlIcsfSo3OO9BPze1MmPymtUcph+IZC/yg9qoR3q6eUdjtIFXpnjF3ul+6v60zVba0vLQM0J5HBHUVk2mxojur61vrUxrKEdsEHNVraU2qkG63nqFzWLJYvauGDFkJ49atyWp8ncGO+hxSGdU9+lzYrNGxyg5A9awZYG1VpGWQoykcsamspTDacxgYHIFWdMgiu4Xcq0ZJx1xipQ2Vp7Sd7aOB8OielZt/axRII1kBPXHoamF1NpGsvFcSGWPgEexq7dJpd/KRasfNPzfStFdEN9DnbGBY5TLJyq54rpvD6w3DM0fTPzVWgs/KZzJHlRyeM1cgsxBO0lrcBY3GNoHNTOTkOMEjaeGaaSJECtCT+8z2FVfFFzGYRYxPkD/WEH07Vb814dOCR8SbcZPrWTdQGHTLiTaZJSOD7mo2Vjamo3vIf4eukWMhCCRwR3q+mnxTXD3Sl1lfGWzWd4a0hrZhNcuTKwzsHQV0Uu2OE5O3PGfSmoakTkrjZ1maUbWUR4/HNQyQ3CofJmCNnIOKfaRbQWDsw6ksc1GupWbXQto5hJJ6LyBVOCepN7C6fK2DHKxZyepHWotRkl5jDFV9u4qyzpGucgGsrWdSgELAHMijG0etCjZBcyLKya6lM6sYiByM9fSmPDqLRXKXL7YiuGBPGKqJM9woUzGHDhiQccCrmpXitZmNW3ZHU96EncbehjsluziKGPB6E11UtvGdSlMnzq7EAelc9okYa8QuPkU73PsvP9KLvW/Msk2BxP1Y+/rWri7GbG+K5imorbIMLABj6nn/AAqBJL+4jXYz7U5GKGa71i+iZ1yThCQtdImn3Uc1vHbBBECBIx9KGkkT1NjTLiCPTYPMJUrGM565pbu+gaJhGWLDGCBWNfrJFdvD5m4DBH0NT2oXyi7dKxlI0irlltRdl2eXkgd61NNlaS3jdupFYEjKZVZehrZ0yQNHGic44NZ0pt1LHZXpRjSTtqa0OeanjqvGeanQ16R5yLcbcVJu4qsrU7dSGSS/NGw9q8y8Zw+Xe7gOtekFuK4fx1H/ABehrnqrVM68G9WjkVNSKagBp4apaOyLJWapNKkEer27nON+KrlqdYNjUoD6SD+dJIVR3Ra1TaNUuY27ncPyqtbnerw9D2qxrn/ITaVe3X6VC37qRJscHANaJ6HEdPFH/bnhz7HKQby3X5G7sK4aaJreZo5AQwODXQ6beSWWoRyr0Jz9R6VN420+OVU1S1H7qUZYDsapMzkrM5R1qMrUq5xg9aQdea0TMpERGKAc05hzTOhqyApKWkpgJRQaTNJgLVvTLuW1uMxuVDjY/up61TzRk5pPYqLs7npGhvGsShJAQBxWhdyRw28l0knmFR09DXGaTJcPZxvCEIXO4pnIOe9aYmlaGR4ldHWNc7h8rc85FeRKg4zbZ7E5KrDmiLbPfXhuppt80ccRKqehbtiks9QhlidltTPBMuyeNfvIw6EU/TdaiZzY3xhjSZdoZRt2nHtUk+nwWUMk1uvlOMbHUZDD0NdEVyq7OSfMpWSM69825k+z2UbIhHyh+v0qDQreN1nWcNFdxPnB7r/nNasM0flSTJt+0qduwnv7VnacD9qM87BmHRmkwV5pRW+g5e1qxaehetbvT9SnaTHkeUuHdjgN6Vl3cgt98W9GB6kc0+5vNNW4uEkkCxyYKtFGDzXOXM7SyYHC9q1hTuQn7JasffzLNLlRwOAa6XwvqBlsGtZG5jBIye1clV7TJJInVoxySU+ua6eWysc0puUmyV45L/VWjjPBbBJrS1fTLexQLGMlkVsk8g1UvbaPTLdJJWLXEvKqDwo9ay5bu4lPzyMfqaFe4aWLYXbnkVYsrq3tn3yDLZ4rI3MRyTSGtCLnRXHiSRUK2qBCe9Yt3eXF1IXmlZz7mq1FKwXFopM0ZpiA0UUUAa3g/wD5GG2/4H/6Aa9Crz3wf/yMNt/wP/0A16FUspGhIGaq7/IcLyakklJ+UUzKqvua8l2bOmzKVrFPJesz4WMdTWtCF27hwo6VXZhhUXgnrUrNuCxR8DvWkUkiGIXMtwAB8oPWrUkm0bVGTVXekY2r1FSNIVi3HqaoCQuscRZjjHWqFvd+dOTjAqW5XNkd3U81nR7gNiDk9TWFWUk0jamo8rbLl3cSXE6wQ5A7kVPaQxw3BY87eBn1pbOFbeIyMMvjio/NAmGWHqa2UNmzK5ekLE/McLUG/fJszgCpHO5dxqKLYrM/8RrVrUgR403CRudvTNOWaOUj1FV5JPMl8vtUltsVyQOBRZDLltkLhqlHPNVDIS/tQJ1Vtu7k1d0iS5nHWoXuo923cM02Yuy4U84rKaOSNy0jZOeBWNaq47I0pwUupsGRe5oiYMDVO1VyPMl6+lTqfmODxVQbauQ9CUKq9qqXNwJGMQXcc4wKJ2kYHyzS6fbrChkdsyN1NTy3lZDT7lgyGCBY1XOBTba4ZgVfrSyct7VGAAciiXPzaPQas0WjJ3NOBzzVRvmK+nepww6DpWyv1IZJmlzxURbAqCSYKDk4qr2Alupgi15v4s1M3d/5KNmGI4+rdzW54r1kQx/Zom/euO38IriH61MXzO40hr/ezXS+GmC6Tetg8/Ln8K5kNkYrf0OTboV4nfJP6Vb2KRc8BKFW/uMdAFFbWk8m4l9WC1j+Dfl0a7b1kA/IVraVxZsfVzWD1mjfak2aGajnOIz9KaGNJK2Yz9K2a0OQyIrcTTM8nIz0q8IV8vap6CobdTk+hNU73UZIpjHCAcHGcVzWNBupWDPtcK3ynoOlZN5M0NyGkG1FOMCty2vJwxE+Mdyao3lsLy4mj4y/KsKpAaenRxzwLLjKsOOO1WJGhtmSMMihu2aW3RLaBFJACqBXOa7dL/aLGDcwVfnP+FVyibNPVbOHUY5Fj2iUYKt71m6RZPbwRSlCs2Tuz9elaehyobUMx68j6VekQOBJFhsdvWnd2JsZ9/qqQZhjQG4ZehHFR6LdWsgH2qRIpgeQxxUGq9TeeUocDaeORUXh6zGoGaaZQ2Dt5FTYs6YzrI8Sxr5iTfdYcjHrU1w0FtAFl5U8AAZyawmu/sF6LaHkqVUA9ADV7VLtFXONzdgKNBtMk0u6j+0PuDFscZ7c1duLgSLsCHGckmszSZYHUsSA/Jars3zRfKetK75SbESTTTBov4DkECrNvZ20LmZI1EmMFgKgs4TDETklmPWp3Yptp0otLUUrGbrR3FxF/rF+Y1m29nhprqbJdlyc9qsXN0p1WVNw7fpU93Io0W6kXHCkA1XUEc+bH7S6SxSj5Rnb61NHpGoXbZ2rEg6bj1qhYzSxncjYxWpBdXtxJHHGxbcccdqtKwmQvDJYabdNIoWWT90uD2PX9B+tZdxbpHZQOrglhk/WtDxBO8zGOEb4ohtB9T3NUbOEvhJAW9MdqcmKzbNfwoXBkyu1Au5f9o11duCIVZ8DI5rndLBR1jUYwAK3bksIDtGW7VnzXZXLYraqI/N3eWWLL98DsKSzNnPbtDFJ8wXLDuKvRRs1qm8fNjBqWKKOPLBQCRg8UONxxbWxlzWcyxhhzxkCtfTIhFAnrjms3Urt4tVt4+TC0TdB3BFaVq5kUFRgUqNJQka1q8qkUmX0xUq1AhqVa7GchMDxS7qjBo3Uhkm6uW8apm3b866XdXP+MF3Wj/QVjXXunRh5WqI89zzSg01uppRSOpS1HE8Utof9Oh/3x/OoyeKfp/zajEB13DFIJT0LetP/AMTCSMnhgOfSobeTzrVoX+8vAo1nL6jJtx8uKbbMPMV06OMH2NNLQ5r6k6Ze2jbnMZ5rptJuIbi3On3OPJnGFY9m7VzluDFK0eMh6fayP5b25J+U8Hv7VNxyV0Z+r2clheyW8ikFTx71SPrXXatH/bOjC6wDeW42ygdx61yBGK3TOdoVuVqFqlFRyrg1aIaG54pDRQaoQlFFFJgFKODSUUATQXE9uW8mV49wwdp6irEmqX8kIhe4dkAwB7VRpUZQ43gle+KlxTLjOS2YbmzknJq3Dqd9DA0Mdw4jP8OaqBSxwqk/QUsiNHt3DhhuBp8qtqLmdxfOlznzGznOc01mZupOabmjNHKkHM+4ZPNHekooJuLmtjw/B519EvZPmasiMZcCt7T2+x2E94cBiuFz69BQxoz/ABBdm71SV8/Kp2L9BVDNBOST3NJQgbF3UZpKKYh1FIKWgBM0tNp1ABRRRQBreD/+Rhtv+B/+gGvQq898H/8AIw23/A//AEA16FSZSPt8/AT4Xk86DL/4GS//ABVJ/wAKD+F//QBl/wDAyX/4qvUKKz9lDsVzPueYj4C/DANuGgyZ/wCvyX/4qlX4EfDJc40KT/wLl/8Aiq9Nop8kewXZ5j/woX4Ybt39gyZ/6/Jf/iqc3wJ+GbYzoUnH/T3L/wDFV6ZRRyR7BdnmbfAn4Zsu1tBkI/6+5f8A4qmL8BPherbhoEmf+vyX/wCKr0+ihwi+gXZ5o3wK+GbddCk/8C5f/iqhPwB+FpcMdAlJBz/x+S//ABVeo0Ucsewrnmp+Bfw0Ix/YUmP+vuX/AOKpv/Cifhl/0ApP/AuX/wCKr0yinyrsFzzEfAf4Ygk/2DJn/r7l/wDiqUfAj4ZDpoMn/gZL/wDFV6bRRyrsFzzQfAr4Z/8AQCk/8C5f/iqjPwF+GBkEh0GXcOh+2S//ABVen0UuVdh3PNf+FG/DX/oByf8AgXL/APFUxvgP8MWOToMmf+vyX/4qvTaKHCL3QXZ5p/wov4aY/wCQFJ/4Fy//ABVH/Ci/hnjH9hSf+Bcv/wAVXpdFPlXYR5mPgT8MwCBoUvP/AE9y/wDxVK3wK+GbAZ0KTj/p7l/+Kr0uijlXYLnmv/CjPhr/ANAOT/wLl/8AiqP+FGfDT/oBSf8AgXL/APFV6VRRZAea/wDCjPhp/wBAKT/wLl/+Ko/4Ub8Nf+gHJ/4Fy/8AxVelUUWQHmp+Bnw1/wCgHJ/4Fy//ABVMf4D/AAxb72gyn/t8l/8Aiq9Noo5UB5BP+zX8IJ5TJL4bmZyckm+m/wDiqjP7M3wbP/Msy/8AgfN/8VXsdFFkO7PG/wDhmP4NZz/wjE3/AIHzf/FVPB+zf8IYYnjj8NyhX+8Pt03/AMVXrtFFkF2eT2f7O3wmtLdoIPDsqxsdxH22Y8/99VNF+z/8LIo/LTw/KFzn/j8l/wDiq9Soo5V2DmdrXPL/APhQfwv/AOgBJ/4GS/8AxVB+AXwuIwdAl/8AAyX/AOKr1CiiyEeWD9n/AOFgHHh+T/wMl/8AiqhX9nX4Sq24eHJM+v22b/4qvWaKXLHsO7PJp/2dfhNN/rPDsp/7fZh/7NTbf9nL4S27BovD04OMc38x/wDZq9boo5V2Fc8sf9n74Vv97w/Kf+32X/4qqg/Zt+EHmF/+Ebl3Hr/p03/xVevUU+Vdh3PJ4/2dvhNHGI18OyhR2+2zf/FVJD+z78K4QRH4flAP/T7Mf/Zq9Uopcq7CueUT/s8fCeYFZPDshB6/6ZL/APFU22/Z2+E9u26Hw9MnOcC+mwf/AB6vWaKfKuw7s8lk/Zz+EkkzTP4dlLsck/bpv/iqU/s6/Cc9fD0xPvfTf/FV6zRS5I9hucnpc8mX9nX4TKCF8OyjPX/TZv8A4qpo/wBn74WRxiNdAl2jpm9mP/s1ep0Ucq7Cuzy4/AL4XHb/AMSCX5en+mS//FUj/AH4WuctoMv/AIGy/wDxVepUU7IVzyNf2b/hEJfN/wCEcm3+v26b/wCKqST9nf4TyWxt28PTGMnJH22b/wCKr1iijlQHj6fs1fB5Pu+GpR/2/Tf/ABVWIP2dvhNCCIvDsq5GMi9mzj/vqvWKKLIDyKP9m74QxjC+G5cf9f03/wAVTl/Zy+EatlfDcgP/AF+zf/FV63RS5V2HdnlS/s9fClW3L4dkB/6/Jf8A4qpR8Avhdn/kAS/+Bkv/AMVXqFFHKuwXZ5j/AMKG+GP/AEAZf/AyX/4qg/AX4YEYOgy4/wCvyX/4qvTqKdkI8tb9n/4WsAG8PynHT/TJf/iqlj+A/wAMYxhdBkA/6+5f/iq9NoosgPNR8C/hp/0A5P8AwLl/+Kpf+FG/DX/oByf+Bcv/AMVXpNFMDzb/AIUd8Nv+gHJ/4Fy//FUf8KN+Gv8A0A5P/AuX/wCKr0migDzb/hR3w2/6Acn/AIFy/wDxVQXfwD+F92hWfQJGB/6fJR/7NXqFFJpPcabTujx0/szfBw/8yzN/4Hzf/FUf8MzfBz/oWZv/AAPm/wDiq9ioosh88u544f2Zfg3/ANCzN/4Hzf8AxVOh/Zo+DsMolj8NShx0P26b/wCKr2GiiyDmfc8ef9mn4PPI0jeGpizHJ/0+b/4qhP2aPg6owvhmUD/r+m/+Kr2GiiyFdnkX/DN/wiyD/wAI5NkdP9Om/wDiqQfs2/CEPvHhuXP/AF/Tf/FV69RRyrsPmfc8ntv2d/hPbyvJD4dlUuNrf6bMQR9N1VJf2Zfg3JI0jeGJdxOTi+mH/s1ex0UWRNzxr/hmL4M/9CxN/wCB8/8A8VQf2Yvgyevhib/wPn/+Kr2WimB4x/wzB8GP+hXm/wDA+f8A+Ko/4Zf+C/8A0K83/gfP/wDFV7PRRcLHjH/DL/wX/wChXm/8D5//AIqj/hl/4L/9CvN/4Hz/APxVez0UBY8Y/wCGX/gv/wBCvN/4Hz//ABVH/DL/AMF/+hXm/wDA+f8A+Kr2eigLHjH/AAy/8F/+hXm/8D5//iqP+GX/AIL/APQrzf8AgfP/APFV7PRQFjxqP9mP4NR52eGZhkYP+nz9P++qQ/swfBggZ8MTcdP9Pn/+Kr2aigDxj/hl/wCC/wD0K83/AIHz/wDxVJ/wy98F/wDoV5v/AAPn/wDiq9oooA8X/wCGXvgv/wBCvN/4Hz//ABVH/DL3wX/6Feb/AMD5/wD4qvaKKAseMr+zD8GF6eF5f/A+f/4qpZf2afg9LAIX8NTeWDnAv5h/7NXsNFAHi/8Awy98F/8AoV5v/A+f/wCKo/4Ze+C//Qrzf+B8/wD8VXtFFAWPF/8Ahl74L/8AQrzf+B8//wAVR/wy98F/+hXm/wDA+f8A+Kr2iigLHi//AAy98F/+hXm/8D5//iqX/hl/4L/9CvN/4Hz/APxVez0UBY8X/wCGXvgv/wBCvN/4Hz//ABVL/wAMv/Bf/oV5v/A+f/4qvZ6KAseMf8Mv/Bf/AKFeb/wPn/8AiqP+GX/gv/0K83/gfP8A/FV7PRQFj5l+NnwI+GXgv4aap4k8O6DJa6naGEQym7lcLvmRG4ZiD8rEV8119wftSf8AJDdf/wB62/8ASmKvh+gD9LqKKKACiiigAooooAKKKKACiiigAooooAKKKZczQ21vJcXEqRQxKXkdzhVUDJJPYUAPoryO7/aS+DNtcyQP4ygZkYqSkEjKSPQhcGov+GmPgv8A9Dgn/gLL/wDE0Dsz2GivHv8Ahpn4Lf8AQ4R/+Asv/wATUkf7SXwckXcni1CP+vaX/wCJouCTZ67RXkn/AA0d8Hv+hsT/AMBpf/iaa/7SXwbQZbxcgH/XtL/8TSug5X2PXaK8f/4aY+C//Q4J/wCAsv8A8TSj9pX4NEceLk/8Bpf/AImncLM9foryA/tLfBkdfF6f+A0v/wATSf8ADS/wY/6G9P8AwGl/+JouFmewUV5FD+0l8HJv9X4tRvpbS/8AxNOl/aQ+D0RHmeKgn1tZf/iaAsz1uivIm/aU+DS9fGEX/gPJ/wDE0N+0n8G1VWPi5MMMj/Rpen/fNK6DlfY9doryJP2kvg25wvi5D/27S/8AxNSt+0V8IVTe3ipQvr9ml/8AiaLoOV9j1iivIT+0p8Gh18XJ/wCA0v8A8TSf8NLfBn/obk/8BZf/AImncLM9foryO3/aQ+DtxJ5cXi1Gb0+zS/8AxNLc/tHfB62YLN4sRSRn/j2l6Zx/d9qLhZnrdFePf8NM/Bf/AKHBP/AWX/4mj/hpn4L/APQ4J/4Cy/8AxNAj2GivHv8Ahpn4L/8AQ4J/4Cy//E0f8NM/Bf8A6HBP/AWX/wCJoA9horx//hpj4Mf9Den/AICy/wDxNbvgj41/DPxnrK6N4f8AFFtc37gmOFkaNn/3dwGT7UAeh0UVzHjvx94S8DwwyeJtZhsPPJ8pGBZ3x1IUZOPek2luVCEpvlirs6eivLF/aD+E7dPFC/8AgPJ/8TTh+0B8Kf8AoZl/8B5P/ian2sO50fUcT/z7l9zPUaK8yX48/C5vu+JFP/bvJ/hTx8dPhieniIf+A8n+FT7el/MvvH/Z+K/59S+5npVFebj44fDT/oYR/wB+JP8ACnD43fDUg48QDj/pg/8AhS+sUf5l94/7PxX/AD6l9zPRqK85/wCF2/Db/oPj/vw/+FH/AAu34bf9B/8A8gP/AIUvrNH+dfeH9n4v/n1L7mejUV5z/wALt+G//Qf/APID/wCFL/wuz4b/APQf/wDID/4UfWaP86+8P7Pxf/PqX3M9Forzr/hdnw3/AOg+P+/D/wCFH/C7Phv/ANB8f9+H/wAKPrNH+dfeH9n4v/n1L7mei0V51/wuz4b/APQfH/fh/wDCj/hdfw4/6D3/AJAf/Cn9Zo/zr7w/s/F/8+pfcz0WivOv+F2fDf8A6D//AJAf/Cj/AIXZ8N/+g+P+/D/4UvrNH+dfeg/s/F/8+pfcz0WivOv+F2fDf/oPj/vw/wDhSf8AC7vht/0MA/78P/hT+s0f5194f2fi/wDn1L7mejUV5z/wu74a/wDQwD/vw/8AhTf+F4fDTOP+EhGf+uD/AOFH1ij/ADL7w/s/F/8APqX3M9IorzR/jr8MVOG8RAf9u8n+FMPx6+Fo6+JB/wCA8n+FNV6T+0vvF/Z+K/59S+5np1FeXn4/fCsdfEy/+A8n/wATTG/aC+E6jLeJ1A/695P/AImq9rDuH1DFf8+5fcz1OivKx+0J8JTj/iqF/wDAeT/4mvRfD2taX4g0mDVtGvYb2ynGY5YjkH/A1SknszGpQq01ecWvVF+ikdlVSzEBQMkmsPUfFmiWB/0q5ZATgHYSDTuZpN7G7RXJ3nxF8J2ZYXGolCoBP7pulRH4m+DRC0x1Q7FYKT5TcE9O1Tzx7l+yn2Z2NFcVF8U/BMupx6amr5u5QSkflNlsde3vVq2+Ifha4+0eReSyfZztlKwNhT+XNHMu4nTkuh1dFee6z8afhro526l4mtrds42kEt+Q5q/ovxR8D6zGJNN163uFPcHH86d0S00dnRWSviLS2j8xZmZfUDNQQeLNEmlMcdyxYdRsIp3Fc3aKwbjxbolvKYpbh1cLuxsJ49ap3fxC8KWtmt3PqQSFm2hth6+mKV0B1VFeZN8efhWl79jl8URRT5xtkidefqRW5P8AE7wTBbi4l1qFY2xg465GaG0NJvRHY0VwNv8AGH4f3E5hh1ve4BOBA/b3xUkXxb8ByEhNaBIODmJh/So9rD+ZGnsKv8r+47qiuFufi34Dt1VptZwGGRiFz/IU+3+K3ge4hjmh1ZmjkUMh8l+Qenal7an/ADL7x/V6v8r+47eiuDn+L3gGCcwTa1tkBA2mF+p/CsW6/aH+ElrM0Nx4oEcinBU20v8A8TTVWEtpIHh6y+y/uPVqK8k/4aQ+Dv8A0Nqf+A0v/wATR/w0f8Hv+hsT/wABpP8A4mq549xewqfyv7j1uivIj+0l8Gx18XJ/4DS//E0J+0l8HHPy+LUP/btL/wDE0+ZdyOSXY9dorydP2ivhE5AXxUpJOB/o0v8A8TU7fH74VK+xvEwDen2eT/4mpdSC6j9lPseo0VwvhT4u/D3xRq0ek6P4igmvJOI4nRkLn0G4DJ9q7qqUk9mKUXHdBRRRTJCiiigAooooAKKKKACiiigAooooA8x/ak/5Ibr/APvW3/pTFXw/X3B+1J/yQ3X/APetv/SmKvh+gD9LqKKKACiiigAooooAKKKKACiiigAooooAK83/AGn5JIf2fvGjxOyN/ZbrlTg4JAI/ImvSK80/al/5N78af9g1v/QhQB+W5NFIR3pRUlJjnidApYYDDI+lamkrm2b/AHqy2dmChjkKMCuh8L6dcXtnK0MeQHxuzgCoqO0bm1GLlOyHyRoFXnkjNZep8QDH96ugn0uSC9itrm5gjdl+Xc+OKx/E1vHaStbx3EdwFYfPGcr0rGk05G9aLUWYmTThIw6GmUV1WODUeWJ705pZGhWFmJRCSo9CetSafFBPdxxXNx9mhJ+eXYX2j1wOtRSBVkZVbcoJwcYyPWndbFFmxu/sw/1YbnvVq91Ke+4kIVB0UVlgEnAyamiDIcOpH1pDuV+5+tWrNJJ2WNeSeFz0pk1tJHAk5RvLckBscZq7oyRPKiyNsG8ZOe1TLYcFeViSWwvLNWeSBht9siqk2oXLoqM/yr0HpXTatqqx209nBalCUKsWbPHqMVx7Dis6fvK7NqtoaRY43DEYwufXFN3mmAU9F3MBWtkjn5mzS8OXFvDqIkuXZY9p6DPParPia4t7pxNauzJtwcjHJZj/AFrKhj2zEVbmh/4l8j9g4rN25rm0W+RxMyilPApua2OcWikpaBol/hrrfgnNJB8XvCkkMjI/9qwDcpwcFwDXJuRnjpiup+DX/JWvCn/YWt//AEMUAz9ZK+Jf24t8nxZtVZiVXTY9oJ4HzNX21Xxb+2qhb4tW5xn/AIl0f8zXLjHake3w7G+NXozwSGCrAgLFdvY0NOkLKjLnPWpYbraf9SBuPy14spSP0OKVrGjbwfP04rQjtgQDiqVteRouZo8SZGFU9u9b8CJIgZM4PSvOqyktzeKRUW14oCqkoViQCMGtIQkDpmpoWjSORJLOGYuBhnBymPSudVLjsZohK5+UipFj4zitCVDIA23r1HvTVhfHC1PMKxRMf+zTSv8As1oeVJ/dpDbSH+GlzgUVUf3alEa4+7VtbOTGcUvkSDjbRzAUPJGelOEYFXhbP6U02z+lNzC5TMSmkMAq39mkpRbyVPMFzOaNQfuk0wRqT901qG3f0pj2zLztqvaAZ5gHvUun2MMks006uUijZ8J1Y9hVxLd5GA2nmrGo2iWswhimEhVRuZem7uKftGwOR+zSSOS6MuT6VDPZKCetdI8TE96q3FqzHoa2hXaYWuc5NagL0rMvocIeM81v60xs4cgbiTj6VzlzcyTfKeNvXHevSoSlJXRlW5UrMgaHaOmK+2P2Gnc/Ce7RmYqupSbQT0+Va+IZpJGJK5+X9a+2f2E2ZvhPeluv9pP/AOgrXq4W/OfKZ/OLwtl3R7h4oaRNAvGjBLiM4A714ZqWr317dvpGoWpgRhlHY/xdq9x8Vu0fh29dF3MsRIHrXhmoXkOt6fcqU8u/tyXQdxgdK7ah8lhzhfE0t41lJbXMeJYA8RbPLcZH8qi0iCS4imRih8+0WUIx7juPyqTWtQjuruPzHYeZCm/joeR/KovDNyY9R0gy7dklu8PJ7e9cMj1k7I5fw3etd/GFrvCtBpFr5WAerNxn/PpXr+patOukSqmngJKAF5xk5zyO9eX/AAk0yHUrzxLq0cZVpNRMIUHGFUc4P4mvUJ4YxBEpTJXB+Y8jArWKfIY3TkeZeI/Den+IY3a+swZcEFgoGK821f4da7owkvdAu7iNVJ+QE4OPavol7WFlO5CAx520s0ERtym4fiKzu1saypwmtT5v8O/GL4geEbhbe6lleBTh0cZBH410Gs/tA6jcaQY9JgaC/eMAlY8jdzkgV1fj2DwisZE8Yub0DmCNMlvr6fWvKbjS44ZJHtYIbDfnCINz/nXZQhOfxKx42JVOnK0Xc6n4d/GLxZb3kcXi6N77Tm4MhIjljB9D3rofiH4+8Kz6MV0PVLu4u9+5IpkOxT/eJ9q8nTQbuQ75mzjuxqJtJj85oI5GaTH8IyBXSqKOP2lmXrWHwxqcklx4gv2kun5Z8Ec+1dFp1x4OsYw1vqfmOuMea7MAPoa4mHR5Jmk37iEOCV5NX4/DNo6jc0qn3XFZSwcZdWdlPHyhskeg6R4q0S31EXI1G3AXIC44wTW/Z6t4V1I3Gb+1jIwVO/8A1nrxXkVv4YsnYqs77uwK0snhqSJUKZJYHGO31rGeVwl1N45vUj0R61qEYnm8u1eCeNkwrIenH+FXvDKS/wDCLaaj481I0DY9uK8SfT9YsHQ2c86uWAXa55PatWz8X+MNBk+x3AYhDho5o8Ec1yVMpna0WddHPIc3vxPU/EUKSOlz5fzBgGPur/4GvLPi54UdI21aEtmTLBFHqa6jwx4103Vr9YdaupLSKXIc44Vjjn9K6Pxda2t5ozm1kN1axymNJFwdwxkfrXkThWwleLkj2oVqOMoy5GfLbR3McmyTcOcVPGhVWJYk8CvStZ8KxyykrGVJAPTvXP3/AIVmhDlVYDNeqsVCaPKlh6kWcky0W7eW2fete50W6iwdjcjuKzpbK4RsGM1upxZjKDXQ19LkSX5eMggiuqu4klgt7xOsi4P1GK4nTYp4p1IB5HSuu0yR5NJYFiPJmHy47MK4q8dbo6aD0szpPAStb+OPD80LFXa+gO4HBB3iv0fr84fATbvF2iA5OzUIQP8AvsV+j1deA2kcWZfFEKKKK7zzQooooAKKKKACiiigAooooAKKKKAPMf2pP+SG6/8A71t/6UxV8P19wftSf8kN1/8A3rb/ANKYq+H6AP0uooooAKKKKACiiigAooooAKKKKACiiigArzT9qX/k3vxp/wBg1v8A0Ja9LrzX9qIbv2ffGY6f8S1v/QhQB+YtqDIVheFNx+7uNW9QtrfyFjt1iMwPzMp4FZrr5eG8x89qIuu3opqGi+hHPEYThmUn2Oa6Hwc+qBXXTFkYlhlV5Gaw7oKYe2c17h+zjHZSaLfyGENIkyjcw9q58VPkpOVrnZl9J1a6inY4PxxY6nBfaS2uWqwGcHkDqNwz/OuMv0aG5lt2/gkK/ka96/aXtTP4c0jUlP8AqZWj3D0P/wCqvDdcRn1N5FUkTBJB7llBqcFP2lJSLzGm6NdxKdtaXF0SttC8pHUKM4qY6TqY62M4/wCA06xur3TZWMEjws33h61q/wDCQXUkJjuAjEgjdkj8xXYedYyo9I1NlDpaSFScZAzW5pvg+4mIe5k8sdx3q94Mu5pjNDI2+NWyn1PWujlZ1O0ED2pPQZktoul6VYyTMoZ1HBauGvro3V0ZBhRnoK3/ABrqRfFnG/A64rloUZpAq8nNFwPSdK0iC98Gx2rgB3BYH0PY1warLZXpiZVMsUmNpGckGvUdJK22m2sbf88wPxrS8BW2gHxxLaapawtNdIHtXccbx1FZVanJBu1zbD0/aVFG9jzy/tdavNJlvG0UW8EabnljhK5Hqa5RlIXcRx619jeI7VZPBeuMY4/JjsZFVQoAOFJr5M1m/trm3McERjIYEjArmweJdW9kduPwqpW16GOOtTwY8wVXFWZpYXC+VD5Z2gHnOT3Nd72PLW5JGczmtORf+JHO2P41/nWl4N0SLVJrSCQ2zFpfnZJvnK8cbe31r1z4k6J4U034aXul6alpFqZeHYpcbz8wJ9+ma46lVQmono4fDyqQlO+iPn6xTdOWwDtR256cKaqOOTX1T+ytp/g8aReaZr+l219qE2/iS0EoVMYzuI4614d4+8I/YfFWrxwvHbW0d1cCFHGDtTkce4IxTo42NSrKnbYxq4WUIKfc4WnClZcUL1rsumcth1dZ8Gf+SteFP+wtb/8AoYrlNp7V1fwZH/F2vCv/AGFrf/0MUCP1kr4+/bCtzN8UoSB/y4R/zNfYNfKX7Vke74mRH/pxj/ma83NZ8mHb80e/w0r45ejPmTWYWhvtnoBVqNoyIRs5Dj8RW3r+gXdxfG4gjMisoGB2IrHlsbu2kjWe3mVi4xheteNCtGcFZn6Clytk10Y2uoyi4GDXY6PCzafC+3gqK5q10bULy5MggkjVe7L6+1ejaHata6ZBBIBvVBu471xYuouVWLizNjhbONtT/ZGI4WtyJBn7q/lV6BFDD5R+VedzBzHP2mnrIxSQiP5Thm6A1GlnL08s12KR+kake6ipliU/8s4/++RTTZDqWOLGnzE/dp40+bH3TXai3U/8s0/Kn/Z1/wCeaflVXZHtGcQLO4HAUUfYJz/CK7fyE/54x/lR5Cf88o/youw9oziBp8/90Uf2fJ6Cu2+zp/zyj/Kk+zR/88o/ypah7RnEnT39RTDYyD0rtHt0z/qY/wAqj8hP+eUf5U7lKZx/2KT2pr2TnriuseJQf9VH+VRmNP8Anin/AHzSdxqRzNvEbZjIACwHANU2tSSeM11kqJ2iT/vmq08a7f8AVpn6VPNYvmOYa3x2qJ4R6V0LxLj/AFa/lVeVVHSNfyo9oykzz/xpEFtkIGPm5ri3OC315r1nxBYLfW5iCqCe/pXF3/hO681xC8Zj6qSea9nA4mChyyZjiIylqjlnSSMxmRSqSHcpI619sfsK/wDJKb//ALCcn/oK18kPoupXdtDDduiLANsY74zX2J+xZZ/YfhjeQ7tx/tByTj/ZWvawWIhOpyp6ny/EFCUcJzPa6PX/ABa2zw5fOBnERNeB+IZGtNdsdTt1UJdfuZx7+v6/pXvHjdinhPUnHUQMf0rwGYPd2eiozcyXDyn2VQP8a9KZ8lhlocjc2Vwtr9pljXyzcmIHOSMMTj8hWF4puptL8KadfRMqukc5QHtnvmup1O5mTT4UQ7o4pJJlwP4iCc/qK574rXdv/ZPh/wAO8iaZ4ldcfwswJ/QVxTPST0Nb4Hafcab4OiWaLEtwWnlzxlnb/wCJFdQJJJpgzbSAD/FzyeKfpckaQqkc3yiF5NpXscKg/wDQvyrmvFXiWx8O6HNqFwQ7lgkKY5kYdvwrpUbpJHNzKHvM3tb1Ww0ixa8vrhIYh0yeWPoB3ryjxV8QrzUJGgt5Dp9kTjd/y0cf0riNc8XXWtXhvL12lf8A5ZQr92MegFRabp8+oXC3E3ODnB4VRXXSw8VqzzcVjpSXKtEbk+oRi3JhVbaNvvyscu5+tZ0W1/3gVsqDz1PPeta00/LnzFJVT1POPceldp4a8M+G1MMmp60kK3ULt5e7aAV6B/UE9q6qkoUYqUjyFUlKXKjg7YTSxhY1bpj7uTWr4X8NveXy3TWN1d2a3Kx3LQI2ARg7SQODg5/GvVtAm0fwzc2dpp3htNUu3kH+nl8oVOeVPIGOleqWS6fYWl3b6TBZ2N7MftMseMZLHAdseu39K5f7SpybUVsbwwsm7tnl4+FFjBrsN4s8CaZuDyWxl2ybCCQCx65xXay+FvDuoaelrqei2aCKIELCfm2Dpz1PFb2qz3dx9mH9iw3jCYAM7KVVf73PSrU9xDblpvLt12ABsNllz2riqYqcnozup4eK6HC2GieFX17deaBZ2kpgCWcMgAaRepyvYgY6+tZHxG+HlrJqNnrWi6HLdWpJ+3QQOEJHBG0fnXfeL7uwsdF/tCa6Eb/fDsuCua5I/E+CF20jVLNoxhWhu1bKvxkbsdDWbxjpr3mOVCDF+H/hfwj/AGX/AGxJoD2zCZfLhuW3SIVPoenPaoPiXrXh210a+vrXTLF7lFIMskSk5PHeuks/Fi3di4W2iVnOQ4IO/HTJr5y+L3h/xVdrfNcahLcW88hkEe3C5z0H0rqp1vatOL0JlTUInGav4YlK/a7Uq4cbiqiqWmaxqmkK1sZphAzBmic/LkVj6Pf+INGl2RoZQmRiT5iB3xXTQ3tvqdlnVLc282MhiuFP+FdzjCrHlmrnFGpUoz5oO3odHYalb6hBH5bZP8QNaE1qbi3fdtAZAenpXBmCfTbqOazJkhIyCBnNdr4W1WG9iVZZNjA4Ofevn8dlzopzprQ+py7NI12qdV6le40WF4xI2WH8PH+faue1HQ4xJJ8oGOa7Wd4xAP3hJBxgc+o/oKyn2tK+d2D3PpXm0pyR61SEWrHInSFUJhBuDHP+fwrTtdNhiSZEBXzIw5BHcEY/rWg6Ip37ehz1rSmtY206a4TlowMY/uk8/wCfeitWaSIp0UZ3gdPK8f6XGwxuvYcfXzB/hX6LV+fWhWnl+P8ARhzt+3xgH/gasP51+gtetlrvFnjZpG0ohRRRXpHlBRRRQAUUUUAFFFFABRRRQAUUUUAeY/tSf8kN1/8A3rb/ANKYq+H6+4P2pP8Akhuv/wC9bf8ApTFXw/QB+l1FFFABRRRQAUUUUAFFFFABRRRQAUUUUAFea/tScfs+eNCOD/Zrf+hCvSq83/afXd+z/wCM19dNb+YoA/LkeZIwXcTWnHaRooyAxxyaoWQzOATg5rdEXyjFOIJlI2cTH7teifCXxHb+F2mimNu8DyqxjncqCB1AI5FcSF5FegfCTwlpPilNR/tSFpPs+zZtcqRnr0rjxrjGi3LY9HLeb6wuXc9B17xv4F8RWM1hqmh6XNbOP3afb5R5TY+8p3V5RdeFdAaY+Rr0apuAjBIO0dhnNeo3Xwf8GNbsIre6SQkqpE54OK8b+IHgLVPCVx5k5aXTnP7q6RSQP9lh2NedhJRn7tOo0evjI8nvVKSfndmrN4K0dlydct2b1OM/+hU+9+HWjw2drPN4ghKzIXwqr8vOMH5q8vcSZLI7svrjFR+ZJ0MjEema7vYVv+fn4HkvFYa/8L8Wdtc2Fr4e1KD+y9TjvUkOGTcMrz7Vr69qMdnZNLxuIwK81t5WimWQHkHNXtW1SW+VVb7qiumMWlZu5yVZxk7xVijdzNPcNKxySa2/CmnNNL9oZAVHTNYttC886ooJya9I0PS2hsFjXAO3cc+lW2kjKKctjTt0+0WyBf4RjiszxdDPaW1pqduzLPZzrIGXqMEVradYXUBKIyn5jtAPU/5FS6hZz3lpLaTOFWRSp9qx9pBuxr7KcdbHe2OqHX/Dmr3UWWM2iMxUHo20g8V8+X3hXU7e8FpLEN0hBLKwKgkZAz9K9K8Cya5o1rcWUdnJPDcQtbJIM/vQQfugdxmuv0vwXD4ksLj9/ZRKJvMDyTGMAhQecjqCcfhXLSXsptLZno1f31NOT1R88P4e1BdUfTVhP2hAzFSccKMk/kKW60Se10tdQk5j37Tjsa+g9P8AhNoF9oc8158SNDttQmlWQPKX8yJAGBjOPvAkg5z2rF8P+FfBMVhfaX4wuvEsWm27Fo7u2t9wnIz8wUrkDgnJNdrltY87kSvc8ytDH4d1X7RZszbrISo3cMV/oayNKtdW17U5Ps/n3Vw2ZHOSxx3J9q9A1PQ9B1rV5rvwLqV5c2dvCY3j1CFUdVUYBG1iGBH0p3g/RL6G7t7j+zpdNsr9ZLCWeFspO2MsgPrjt71i5x17nQoS0fQ9P/Zdtdb0q11bU7zRbm4tJAtvHLCu4mRScrj8Rz04rb8Xz+C7qe51LXdJbzZ/tGzzYWJ2+VhWwD03fj0rkde8Sa14R8InTfD0lzbWkGIhDDISGLcs+R0OeOeea3PDetR+KksryEmS38nZiS2P7t3ODnBO/GPavPhhGsQ6/c65YhumqZ8ww6e02laheiIFIWUBt2CuT6d+KyR1r334rQaToOmy280OnS3b3TJ5cUeGeMcFiB7g4+teXeHNNsrjxVYyaxbDTdJeQedJIjMqr9OterGZ5co3Zi6Rpmo6kJDY20koiBZ2UcKPevSfhJ4G1Oz8Z+G9bvFEKpq1swQkfOpkXkc122lHwVbazBFp32LTbVVDXMb/ADFsYCNhTgkgsevpXrmk+EdL8Waj4d1OHxhp+lJYXcUi2CIgM6o/yLjzMjj2puogUHY+pa+XP2pVP/CxI228fY05/OvqOvlz9qO8eH4jRxbA6GyjOD9TXnZ3/ur9Ue3wx/v69GeWwyf7VXImVmG7aSDkZA4rMKqx3quAe1SRZDV8WfozN2OTOMsKtxuP9msSE81egwcUWIZtW+3/AGatxsq8kD8KzbZRgVs6Tpsl9KUi+8Bmmou5jKaSNK3C7RgLj6VajVDj5E/Kk/sua2U7yeDtoETL61oo2OZyT2LSRx8fIn5VANS0r+1odK82JruWNpERRnKqcE1i3uuGDxRBoLx7ftNpJKkuf4l7VwnwJgutS8etNIHZLa0mj3Hn/lpnP612U6XMrmbdk32PZGt4sYMa/lTBbQ5+4tN0CHVNQuNTu5hjT1k8u1+XBOOpzVhY8Sbfeocbbkc6bsmIlpCw/wBSn5UPZwr/AMsE/Kul0TSWukypqfUNCkjQnGcVXsJuPMlocssZTjPkb1ODuLeMN9wCqrwxj+Fa19SgaN2U1lPCxP3jXO0ehCehXaOPP+rQ/hVWZEB+6oq7Lbsozk1QnRs9TWbRvFlebZ/cX8qzp1zKcqQK0Nqndu7dKL6a2k0+NY8ebt2uMdMGoaNEzHkxVOfrU8qnJ5NUbkMD1qLGtyG4xg5rLuduTzV64Bx1NZk6nnk1cTQhYK3GAa+pP2TI1j+H92FGP9OY/wDjor5Y8xIgWavqb9kuZZ/h9eMvQXzD/wAdFe3kqf1m/kz57if/AHD5o9E+I7FPA2rsASfszdK+dru4ZGkWMti2gSziPpI/LH8AT+VfSPjVo08K6i8q7kWEsR64r5t1O5mjtYolRS8ha4fjOC4OPyUE/jX1FXc+Ew2zMNIFu9Uit97iIYBJPAX7zH/vkAfjXOsT4l+L6vIjCC0jaVRt+7kBU/nXTpcXMsbgqImuGW3LBPuK3Ln8sCq/w7urC98WeMdcs5VayiYWtuxHB2LyR+JrFQ5pK52OVos6i6j+xwySyTBEdgu5SBtjjTqT9cmvmX4h+I5/EmvyTqz/AGSI+XbRk9FB6/U9a9h+Mmtppvgu2020kb7Tfbogc8+UMGRvxY4/OvDNItZb2/IhUFYzlj2z2Fd9KCsePiarlK3RE+h2Ek0uWXHHU16Z4W0qZrZ7iJTFFCoYuw4JHQAdyfSsLRVEl3HA0agDqcV0njG21SPwlYS2YvoImdhERHhGIOQ4I59s47VeY4h4WgpQSu3bU5sBhVi67pzlZE+rnxDfTwz3VsYrXaI0k8oRscEkkgDB9M4rJl0fUtUjt9PhgLTXEmIn2jJIPPPpV7W/Fmpap4T8m4sNS8y1BEc7HjgD7pHXvx70zw5qmox3eia1qGnvbWsRbbNK4j4x1689+1fNLNHGXM6SPZqZBBzSoVLq2p6toWl2/hTw1FH4kG+KMlZ3t2Drtxwoz/L3q74T1fStRvZ7wXUUC3kKGNEO5lRCQobPfBHH1ryrX01TxVNepo/iaGS2iXd5SZcgdzk4BPJ6ZrP8N6br2g32n3EmsW99Eh3i3lR03HtwPp69q4JYyUqnPNpX6HpxyulCLsndLfufQFzN/aGYXZ7mzGcqCVx9QK8/+INnqHhyeLWPDFxCsXCzRZYllJ4zuZgcH2GKyPFPjBoi6aS7tK7IXjgctk5G4Ad+9bkPjSG/Fvbx+H55byWNYEt5MZIPDMAe45PPpXSq8a0WkcWIwTjFPuclq/jaTxdHb/2hbz2UtqAt1Io3QzLnKjGeM45q1oun3w8VzZVZLY7ADcp8uMZAGDk/j6Cu08TaHo+m6cYI7FrNdRtljYyKHYSA8DA6devtWb4Mi1WS2lXVtJmt/sTIlvcDlJ3J6j2xz7c0nSd9TyYxaep1Gn29vbyXloufs83z+SiqDATxuB69e1SeLvCN2+lLHY30/lOu55GQP5inrx2IrE0Kzn03U7y8kuIri8uZT5iK4Lqo6DGfu119z4shtbeETyi13Dy0VgByOwBPNehRnFKz0NpxUopWPANX8J3Vxqxs3sJQYpubiCMMTuHyDjpnBzz2rnvEmjSQztY39vPbr/q2Ei4Jz6cfrX0l4f1bT77Wp7kedFIJAmEjGyR8dcDJ6HrxVC+t9Sv7nUrTX9Hiu9J2M8V5Eqsw6YGD8wOM8161HFc7OGeFt8J81+FfO0KQ27EXaCX92rnjb+ddhe+GEks5PEGgqfMjBa4tUGcjtx1/zmsDxLFpT+MprPR5FksQi7C0m5g34dOe1X/hfrt3o3iyK+k8yT7PMI5oS2A0RODx3OK9KLTjY4Zc0JXZJAYzpMVzGzyRM5QlhhlfqUb0I/Uc1BI/+kKCowCPyr2r4qfDzTtLj/4SfSQf7B1hVW7iT/lix5SQfQ/1HevDcTRarJpcsbPdxuYyoGSxBwMeueK+bx+CVJ+0p7M+tyvHuvH2dT4l+JHJuKSbVyOhyKtQXJ/ssovTaY3Faei2Nu88MjXZinjnAlhlt2KoA33iRnj1zis6+SSTV9QiVo5Ge5f/AFH3Cdx4X2wRivNnC8dT1lU97Q3PD1pNceJNFuESR2+32pJCk9uef+A19218VeEk1vQ761A+1WUMmoWanemNyFiCAT+X419q16OWfAzyM2bc4hRRRXpnkhRRRQAUUUUAFFFFABRRRQAUUUUAeY/tSf8AJDdf/wB62/8ASmKvh+vuD9qT/khuv/71t/6UxV8P0AfpdRRRQAUUUUAFFFFABRRRQAUUUUAFFFFABXnv7SMTT/AvxdCvV9PYD8xXoVcF+0NJ5PwU8VS7C+2xY7R3+YUAj8uZIXs77y5l+ZTyAa7XRvDttdab9uY3zxHAAR8HJ7Vd8EaNoWua5Dc67Z3K2st9HCxVyuFPXpXolnp2nabqQt9HgeezSAXEaNJxuVu/qMc1z1ZtJcp1UIJvU8/tfh3uvBOs1yqKu7Y/VjtLYB9cKa9L+HOh2/h/xLrul2d39oSNIGdtwOGYZK5HpkV0XiTWon8P6XpltY6ZHcS3EU0kgYF2Xacp7cZrmfhD4YuvDsmuT3E8BhluCI1DfNwTxiuTH3nh5JeR6OX8lPExfr+R6N/CfL5+YnmsHxvpn9u+ELrTQAzPJGTzjo1X9F1a01SSeGz80mBtrl4yBnHvWL40v203wpqFwudwZMY7HdxXgU4zi1bc+krcrg29jyLUfhcbbT59XkuoYLRLgWcVuzEyTTMQqqPxbP0BrgPiDFZ2/jLVLbT4ljtYLl4o1XphTt/pmvc549f1TTtPh+x26R2+vreRmWcFmdFDbSv93AzkV4Dra+dr13tkMvmTMQ5XG7J64r6LBVZT+J6nymNoxh8K3M0U9I2dwijk1reH9NOpajFbKFVie4JHAJ/pXbQ+D4xFb63PdDFwfMEax+hOR+ldzaPO5bmR4K8Mx31wkbXE8U5Ab5EyBziuzl8H6gLk20WpXchjYrL8vK46nHpXX+E9HXwt4ouU1TSZ7lLeOOVSoxvBZduPY1b+IsOq3t7rOoaGklpCt0RkNjCNuBVm9Qf5VnW+HTc3oR7nnHw30bVPE/jefw/Y315KIw0haNgCEVTub+VbHiCHwzpbx28l9NKzJLuYykspVeCefWut/Zr02XwD4q1PUtdhs5rq7jaziWS62bcn5+e/BFeeeI7HwfaeJbqWb7dcRSXbKYbZhkAtzhjx+NYSV3c1Tai1Y6bSfF1hdalarphmit7OG6a3KjBQrExBDdzWV4C8fS/2VeC9s9Qv5Id80TiUAe6kY59a9z+Hvgn4H61pcdhZtdWU6Id7PdosgLrhvmPXIP0r1T4ffD/wR4NiSLw/rc0NuoOIXu4nQknr0zn8aqMVch1ZJWsfE9/4h0+OzM0q6rcXswASIfIsBP4cgV2fizVPDo0HStQTVvttu1pIgj2iNwzKwIYZzwWxmvsPVNP8M6lfCS+t9Kv9q/MzqjPivDfjz4XvPE6/2L4J0LRtOiRSwkkihLTY5IUnOzpVqKXUiVRzd+Wx8y+GtNuLO2KWb/avPLq/2eQcqF5POO1eiaF420n/AIVhovhvT/L+36Tqb3iPMuMkhgST36jj2rzC7v8AxF4cv5tFmmsra5tHaNykSuwIyCNwB46+1YljKtmJHmdXLNnd3GfasPZ1NWdiqUml5H0X8PvEHh7xFLcp4+0eO9s0kLRJBFtZpM5JJGMr7V2fju+8JnQoI/Bej3ulceU1vE4hSVSeWwDkkZzXnPwv8EQeK7e3ms/iHo8N8u1ltntn3KR0BBGD+terwaN8adPufs0LaHqMSEhJBp0C5Hr92nTo1pPdWInXoLWKdzgjrXw5FxbQNays+mTKst7c2Qkj8xjkKz5Jxk+lc74nsdMvZdTQR6bqb3L/ALiJGKRRAEEMDjOevFfTWj3os7E6b4p8G21xPsEl0Ugt8Ec87F5PQ+9fKvxb8V6a/iS6TQ/D9hY2JuGZHhgYSE5I5btn+6BV1qVSEPd3M6dSlOouZaHo/wAN5/B9lfm71vwNFNdbUTfGRKrYAH3WGB0r2TTPEvhGTU7OKDwelpcSSoI3MEQZfmA3cc4HFfGVp41vbO8ihja3t5CRgzZ4J744ruvhr471W5+JujJeOmoSzvFbboBsWJWkUkkc5PFcMZYtP3rWO+pHAte5e597V8qftUru+JsX/XlH/M19V18sftRjPxNi/wCvKP8AmavOv91fqjThj/f16M8vjXipY15pIx8tSxLzXxdz9GexNCvNXYV6VXhWr0K00ZvYu2Y6V02gTzWd0k0DYbGOlc3a8HpW/pciiRSe1XHc5qiTTR11ss95FtdQTuLZ7mn3emSx2/mbSBW74Jit7mRVkkVBjOTWn4pv9Ni057ZVVpOxFenDCc1J1G7Hg1Mc4VlSjG58sfHLW20jxdpM1pg3FvC+7ns3FV/g948tvDtvdKYojNdRmPzGPKZPJrn/AI83Im8cXP8AsKqj8q4zw1Y32ravDZWMbO7NzjoB3JrqpUv3CfY9ZqEocsup9xabrlkPCdra2oRowgIkX+LPesMzr5+feuZ0+f7DpcFmM4jRV/IU77dznmvNq1nN6mFLCKlfl6nqvhbWILYbXxyK2tQ12yazdcAsykV43baqydz+dTtrDMOWJ/Gt6eOq06fs1scdXKKdSp7R7mvqUqz3B2jvVi10iWaHzBGSvriuahvwZQ2T1r0jwt4is2sUs5UVR/frKhCFSdpuxti51aFJOnG5yN/YGJTlcVzl6qqTXoXja609XxasrDHJHrXnd9JvY4rKtT9nNxvc6cJVdWClaxmXAwCc8d68+ufG8La41na+W9vKjLbynP8ArVzlT+ldL4y8RJo8tpYwxefe3kgSOPtjPJJr5+u9QazunQcyxXrzKwPGen9K68Fg1VTckVisT7BJtntnhbXbfW9OilZ4kujuDwhuQQcGr9zHmvJPhpM194l06GFNrwmaaaQfxbu30r2O4U4561yY3DqhV5UdGEr+2p8xjXK/NiqNynyGtOdfnJqhdHrxXJHc709DBvlJBr6n/Y7GPhxef9hB/wD0EV8uXmeeK+pf2P8A/knV5/1/t/6CK97JX+++TPn+J/8Acfmj07x9GJfB2pxscBoDk+1fL+v6hAtuzggNNJtXHZcf/Ej/AMer6e+ISNJ4K1VFbaWt2GfSvmTW47Y30NuFXYF3MCOi8Fj/AN8qBX0tV2Z8LhdmZuo6odF8N3+qNgfZ7Q+WM9ZpOf0FQ/Buwgs/hvp7TITcXrGaXHOTK/y5H0FYHxgmf/hEbXSYR/pWpziQjvmRgqD8jXc6q0HhvwVE0OQtnBI/AxyieWn/AI8c1nh7ybNcTPkR4x8U9Xj1TxhfTxyZt7U/ZLYDptTOSPqxY/jWZ4XtWXJ7yfNgdazoLeS/ulhKkdHZuuSSc13mg2MMMjSDOVUjB9xXq0lqeDWloWND0W+upktrGLzLuTO3kZHGc+wroPEmha1qGoWCXmvrHbgLGsduCyxhVweP0qr4PbUn1s/2Vb/aZ/KKBGfYCCRkbvfHrW94stdU1Sxm8q+WztYCY5YrUKihh2Hv6mvluJcZONeFNWUV182fR8OYWlVpTlJ6vQ40eIrnwboeoW00MLQC7IgLqjMwwfm9R1rgfEni2+8QWAaPEcMYOEHG78K17S1vNM1eZdWuUazv4HjhSciUsNw3Z9OAap6joNvr3iCDTvC1mY7cvtYyMSgXuWNcMKNKNRSnq979LHrTk4Nwpq0Uep/BrTWurKO8msreErGrLMiFWuN3YjOMcda1NZ1TGszWGiQiLVLknbC0YAWMAY+bnHfpXEah4g1LQtOW2j1R3ubGJYXUrs6dh7DGKwPCvxEjsbu8vL24kuby4BiiihiLMvXkt2HPT2rGVCpipt2Vu4fWaWGV+Zt9hviy+vdF8RQ6jcJawfZ5VZvJfcSynOSO/P8AKtjwPrYn8Q2muX1xJc30twHLxj5BGOvJOBXnGqLfa/fTW/nvK6YZywwWXt9D2rU8Qw6poMGlLKrEvGBFEmMJz046n3ruVGEIxgn7x5lXF1azkn0PfNQ8XaPbaUbe3uVDrJnlQ2FB7t1qldfEKVNHe3t3WXeGZEU5JI9K8P0u113VtVktYYJ47l4gcH+Pk8H06V1mleAdV03ThcXWoQxXW8s0by42knj8MAVi6kqFlUmrjnRjVTdCDOotFup49P8AK1C3jvUY3Mqu3zSMeqnnp2rbvrqw1ZIbOR3aFpVkSRmLPEe5BrzO/wBRuLTV7m4MaC6jAghuVXcjL/EfbmrllrV9ouv2bees9tt+eRIgdpPJzmulrmSsebNKEveR9B3V7pr2gj0//RLyG2EEE7jLdiSffjr71a03W7610lrO+tApK581DujlB7c8gj0rza21LVtXWPULe1YIV42R8j8q07XWtV8N2zahrEUgR/8AVq6gke+PauuE5JqwcsWrpnm/xd8MWsfju0TTonhmulWTyoYsEljxjtzTP+EI8a2mtw3MeiXktvIm13AXIwcc89a9nk8R2MuuWWs30UI2RnMgTc2zGcD0NdDd+LNAuLZJ2dBZkeYWcfKR1HFexTxSWhw1MNzbml4Ex4r+B+oaNd7hPZiSBg3VSoyua+U/iJNeeH9b0bxJbzETSL5bsOqyRkrn8gK+h/gr8RNGutf8QWbXUccF1EXgzgBiuRz7nP6V4b8Rrq2/sQzTSrEVv7jy5HGfLJC4I961nFVKUrmUJypV4OJTsr/UNU8OTw2dxbQxqwNyok23Fzk5yefm57Ck8LWdxfavHZ25VJpCdpbj5vSuc8JeI0vrnE32awaOQTNdpGxlwowAMdMnkmvZBfR3+ixPBClvc6gfNME29ROqr/rGI52kbcnjnvXgypczsfTRxFlexjeD57i+8WNBqd3fz3v2qExxhtyApKpOV+g619x18b+HtDuNB8TaZrX+j6XBdSR27R2i7v3jMM4z/C3qK+yK68JHl5jix0+blCiiiuw4AooooAKKKKACiiigAooooAKKKKAPMf2pP+SG6/8A71t/6UxV8P19wftSf8kN1/8A3rb/ANKYq+H6AP0uooooAKKKKACiiigAooooAKKKKACiiigArzz9pOXyPgT4vm/u6ex/UV6HXnv7SNrNffAvxbaW67pZbBlQep3Ck9hrc+CNE12KC3tdCvZI4PLlivLa78rcVdlA2sB1HAxXaX+tabo0Dahpdna6osEK21yxYogIj3Hj1x1xXncHhjV5tXt/OtbmAQpD87W0jj5CP7qmvSvE3g+aXT9X1W0neW0u7oTSRiMKsZZAqg5OFGODuxjFctRScdNzspSgp+89CXQbvQbLUdKlvdHS3jvbqGKC8u7hpUidwSXC+gwF59a9d0vwJ4btrWIt4y/exzPI4aABdzNkjBfjqa818N3nw90rQfD8PxPtWuIXeRIpbS5E0cLK3VghzjBHTPevoLwv4T+HevarYazoDQXmlvbsTDklXfgBznnIFJJtWaIlPlleLPLr+/0bRbdra21FbiKGYqZioUyEcE/mDXlPxH8XaTeeHtQ0+G5G+QqVz3w+a+3n+H3guRNreG9OZfQxZFZXiP4SfD/VNJmtJfCulpuHDpbjKn14rnp5bFTcmz0Z5u5U1CK8j4N1X4gWtvq9ve2MkUzWjlwvzYkLIoIPpjFcDrNxNe64+qxBRHKRt6cYA4r134+aX8OPDt5PpXh/wxqMl2oZTdTK1vEr9MqmMtj3wK8ftpLRdIaKRJftik+UcfKAfX3rshQjR1icM8Q6+kjS+H11YWPiOKTU5Wt4GDp5gXdtYqQMj0ya7/S7nUkurXR77RiLdceTdsx8oICS0jdsYPvXI+A/h54k+IEi2+gWsZZG2zTzSrHGD2yT3x2Ga7PVdA1/wn4cs7XWLnzZvPFo8McnmqFy5UrtzmtG+pgt7GlL4707U9bu73Xf7UWSNDDC0D+WLiJf9XldjkN9e1d34Z0l/HeiXmk+FLu0023hnEtw1/ctJLNKx56KOBwOFHNZ/wAHvD3wy8Sagq6t4nuoNdVSVtZbfbGxA6ZI5+mc17/4c+BvgLTpTfaVcah5zIyl0uzyG9QKh6lqTi9Dz/Xfgt5kj+IL3xBa2QtIpZT5SswZixbJzjBxx+Ar5Uj1y4jvpisxkAlYByoO4Z4PNfcXhT4WXWoSa7p/jHUL2705JvIs40unAkh2j52569sexpW/Zp+E4B26JcJ7i6esalFSVjejinCV2fFSeJbnPyzFSe4UV1OgSLfbftV7dspxnbJsH6DP613/AMYvh/8ABvwfqLQDWpYp1U/6LazG4kDdgwPyr+JzXmFnqmjw2k62bxyMkRIG7r7GvKxFGdNpQR7mGxFOonKZ0+nappsGnazfRvDbDT7pLfe7MzyBh97cScDNc1q1/q11BdLZxExyRny7lZQG5HUVy0l9at4K1mz89Rd3c8MixsRzg/NjHYVF4b13XXhOn2tzZL5UOUW4Krvx1AY4HStVh6t+aD+8xliqTtGS+42/HsLeDdRsIZo4dWiu7GG4aS5jG4ll+bBHvnrmmadqXh28hDyaJArHt5SMP6VZ+It9b614H8KXS3FrJcrZtbXMYIaVGQ8cdRXP+H9GP7tpLlokZd25l7U3G9O8naRCly1LRV0dvo9zpUM4ksrX7JIMYeFdjfmDXXWevao2FTxJq8Q/2buQY/8AHq5jTfCjIolfUSq4HISux0bwvp6yxx3N87zOpKIMKWryqleaekmepTpU2tYoXSL/AO3eJTHFrmqz6tbWxufPlvGO1V7Dn6/rXA/Fe/0qG7868knkvplLblmbOfXrVzwdLBeeLtT1CyguEEVpMm5zw6hiAB+RrzDxjfR32oR3Cqw3R5IY5I5PH6V6GGjUdXlu9Nzz8TKmqTkkrvYxpZnu5zLM0srHozMTj869l/Z70v7H440ozfPuu4XGOMHePzrgPhf4eg8UeLbbSbmR4oGSSSV06hUQsf5V9Dfs/wCg2934e0nVZBm8XVY0D7uNoYcV2YytsvNHBhKOjm13PtGvlr9qEZ+Jsf8A14x/zNfUtfKv7Vl5a2XxFjluriKFfsUfLsB3NGcpvCtLujfhqSjjk2+jPOYh8tSxjmudXxl4fDeWt2XbIHyxnH5100WCAw5B6V8bOjOn8SsfocK0Ki9x3LdsucVowQ5xVSzXpW1p0W9xQkRJ2C3t29KvxqUxjrW3o+l/aWAVcmtHVfDVxbQmRo8DFbRptq6RyTrwUuVvUx7LWpLVMK5U/Wo7zWpJyS0nyjk5NZF8pikKntXI/EPWG0nw1PIkm2Wb92nrz1q4KU5KFwdOK96x5X8UdWh1jxhe3Vv/AKvcFB9cDGa9C+D9nFY+F0vRGBPcsxL45IHAFeMwxyXV4kKZLysAPqa+gdKtV07SLWxUYEMQX8e9epjpeypKmjOi1Uqcy2RsG645OahN0c/eqi8uKiMv1rxLncomqLpv7xpwuZD/ABVkCU561U8Q65Bo+lS3U0mHC/u1/vGnG8nZCasaeueJbLQ7J7i7mUyfwRA/MxrmE+LOoHH2O0ig/wB9txryDVNWudRvZLq5lZ3ZsjcelVxdMO5r3KOVrlvLc4XjqR7PD8XNQW5X7fbxTwH73l8MB7V2mieK9H1a1tZluY4pbktshZhu+XJOfwFfMRuGb+I1oaStxJMBDuBPGQeRRVy6CQUsVGpK0EejeMG1LxTop1WzWZbmwmkkj2x7S0BbClSOp4ryC7R/ObzAwfPzA9Qa+wdF00weF9LxbiAfZIwUK4I+UZz+Oa8E+OHh1dM14anBGEgu+qgcK46/nV4Guo1PZnLmNL2lPm7F34D6ViG91h/4m8lB7Dk16Tc968y+A+plJNQ0mRuMCaMfof6V6XdN1ry8yjL6xLmOzLHH6vFIzp+tZt1jmr1ywBzWVdyrk1wKLPViZl5nBr6k/Y//AOSdXn/X+3/oIr5WvJOvNfVH7HjbvhxeH/p/f/0EV7+Spqr8mfP8Tv8A2H5o9N+IW3/hCtV3PsX7O2T7V8rz3C393MsbuDcyLaxsqdADmQ9eRjj8a+pfiTt/4QXWN2cfZm6V8tvpkdtHKY5XWS3sxHHlv+W0zH+n8q+hrbnw+E2Zw+r3lvrXxJsmefzLeyd7jCDBCxjCfmxWtz4r3klv8ODbmUvL5UKyE85LsXPP5Vi/D7QzeeKtYeLGbUQ2vXktnLY/Q/hWt8eoJI9BnwwMLXKbSP7qAJ/Q08NHlirCxj5k2eaeFl3FA6zKzEfMqn5frjqK7i21RfLYXIsEEcWUa3jYFyDzuLE5xx0x1rz/AEa5jhmthPKfJkzGzc7eSMc9jxitW5n8u0bTX+Se3JktHyCHQn/INdsNXGXY8atTblY73TpBpHheXxLJdShyzLbxL8oxj5m+uOPavNb3x9rt7pNyyrNJbLOS8uCdxPQE+wqr8QvE90bbSZllkEKWph8nosbDgg1t/D7w0978NZJdSu00+Odne1WSRU85ieGwT0wOK+ax1NznKtiFpfRdkfV5fOFOlGlR3tdsreD7aPXtB1G21FYmu43EkashMiqcDAbsCTXXeBNJuNKs5dFs9Q8u5ulkcSIdzRKByAc9friub8Mab4x06QywmLVbCOT97FaL5p2jkEsByAe3sa2dd8Uaho58mPas2pKFR402tGzYyOmRXlYibdbki7xfRM9F3nQ5npJHH+OtOvP7dls7bT9Su1YgrdsWLMMY4AHPOaseGNETSYLS/upmWIMzMhgUmTt9V79c12PgnVH0v7fda3qMpmZPLRZgTs3Z+b6+lcRqE0r6/LYw6gZEcExl8cJyR/OuyliZSTpwW34nl1sDUvCrLRP8DmNc1aTTdWW/051RZHIMaE4ZQeM5rW0LxUuteNtMu9chkaziYnaoIBIHC8e9ZWq6LC3iO00eCRbmaUqCY2DAE9a9hltfDHhbSUtZY7aG+tgsxdeu4/XitcTWo04xvG82na29u5tTw9TmlZ+6t7nN+M/iVZeZD/Zemw2ktsdqDy8DjjnFWIdN1fXPDMut6lqDWt0yhoYDcDDA/wAQUD26E1ieP9e0PVdEU2ul2sbRrtEqEF2OeSfrWHbXv2vREddTlikiASOE85455/CsaOEj7JOEbO+71N61ZwfK5Wj5HQW63+saV9mWRrhYGxJIYwCre5/Cp7PTZLpJ9OM8VrBG/nvLPJy5A6Dn2PFc9pniIWdolnaQJDE8n70E5kkb1JqzemPVMD94nlcsQ3VDwc1rThOM7PSJx46hCpTU4u7PVfCGp2Nr4XX+zZ7maWTb5UyMQRgnIIzxWlrfiOW6tY7rXipEURy2B8u3jOPevMPBlzHpV41jHcW0MLKZUEcxbjPUk/yrvb2TwtfahpmkSSEDUYXkeSaYKqr0I4OST2FepGmr2R4yklodRoehWdzpa+Lf+Egvn3QmSOyjhUgY7Y6k15DN4uvpob/w/qUAIdiUbYEdMnOCCe3bFdr4l8baHoWsmz037S6oQzNDhghAxz37V4qNan1rxfc3c0zSG4mYhpOoXt+ld1Omr6oyqVGketfs+LNa6jrGq3dj5lqli6RgngHPX865P4xzFtBt4o9zyPNvZVHQ5P8AgK9W8ISLo/w0vFgdC966wrwM46mvEPi1fzR6lbxQyNEybidp/D+hrsqWp0mjkoXqVkzJ8Laougz7bGVLi7faTMF+VFIO5CD17V63ofjiCe4s73Vma2NlH5cEFjb5EsbfeU5yRk446cV4RoXzX6scNyCQ3evTbPWFtb9LrT9KtoIiiq8TnzFznJK56V4s5WZ9DTi5RParOSc+INPsrNZLyWa5hu3/ALSHyRRFx/qtvCsM4xX1xXx34Q8Z2M/imGC2tNQuRNPbQ+YtpxH0+8xPTOe1fYldNC1mcWIi4tIKKKK3OcKKKKACiiigAooooAKKKKACiiigDzH9qT/khuv/AO9bf+lMVfD9fcH7Un/JDdf/AN62/wDSmKvh+gD9LqKKKACiiigAooooAKKKKACiiigAooooAKgvxutiOOWXr/vCp65X4u3FzafDbXLmzuZrW4jt90c0LbXQ7hyD2NTJ8sW2VCLlJRXU1p1ZF/dxhj6DArxX43+Mtd06+Tw/pvgK+1ySVQzNGV8k57Hg15u3jbxa1h+68ba1FMnIZ2hf88x15nrXx48aQas6weM9aupImILmCFEyO2FQZrjpYuFT4TurZdUpK8mj2jwn4Hvr6VtR8SeB9O0zzQGWzVS4iIDDOwAjJyD0rrvDfhbxZp19/wAJGr2enxIMQQxI2xYiw4KeuPbNfLs3xM8ba9Jm78ca7YbupjndF/EKRx9K19U8ceNLzwzHoM3xGU2aIsa7T5chA9WBBbPfOaJYqmnZhHAVmrq33n0jeftD+GdLsml1CKVTE5ikKjOXBI4Xr2rl9X/as8OQKJP7OvPKYBox5eCR7noK+YJ9Be7t/K/tjTZDu3FzIdxP4moLvwfqE211vNNdVRU+8D0GO4NRDHU/tSKnl1ZfDE9/1Hx58OfjncLp2rW1hossYKpdXEwSXkdR0B57E11Hhn9mT4cxwRvL4gvNQyMh02AH6HmvkyHwHqav5i+QwPXy5QMj6YxXp3ww1nVPBcy7tLu7+3X/AJYyXodD/wABZcD8MVp9cov7SM/qGIX2GfTegfAP4c6PEyW1veyBn3sZJQcn8q0IvhX4L0u4aay03UGLxmNkFw+wj6e3avONP+P2kWaD7R8PbiIgfejni/qRWxaftL+HpXEUPhPWGf0i8t/5NVfWKT0UkS8JXS1gzXk+DfgO1uF1CHSb6xuEYyI6zKAp9fm4/Ok8M+KtK8MW9zHHqthJY2+VjjW+Sedz3G0HisTxd8fNJm0aWKXw5rlu8q7V3QISD+ZrxTQv+FLRsNX1nR/Erak7NJNbxxZh3lieM+vHXj6U/a0+6IdCqvss9y0n41S6Prmow69Ys9vcSK9u8ADeUW/gb8MV6pZ+NNFksIrm81G2tmlXcELcgfSvlfVPjP4RW3isf+EV8R3GnKCq2cM62iqo6bjGAz592Nb2k/tG+BdJ0Ox0ux8B6mOqeQzbjDk/32OWPenzx7i9nPqmVvj/AG/wU1Sa5vLfUvL1jezy/ZEJ8xjzyDgZz3r5TuylqrYuFMjkjETnIHviuv8AEHhnXvEetalrdrp8llp89w8saP8ALtUnIz6nHvXU+HvBPg3SbeK61WZ9RuyA3kpyqn37fnmuStjqFPrd9kenh8txFXpZd2eR6ZpGqatMI7GynnYnqqkj869C0H4O6pIgn1y8h0+L+6TljXdt4gFunk6NY22nxDgFEDP+Z4H4Cq+nXE1ze7riSSV85Jdtxryq2aV5fAuX8WezQybDwfvvmf3Ik8R+GfDHwy8MDVk0hdSuXjDRNM2RycA1xl4JZLey1K4t4oDqdr5saRDCIrk4AHbDK351698bbJb7wC/HMWl+aMj0kryfxNdi7j0TSbdkJsvD9swCtnD5Lkf+PCpwU3Vp80nd31fkZYuEac+WKsraety0mpXU3hXTI4p2S4nuI7dmB5HzYP8AKu+upNIm0m/uFvI7S9s4preK4aTbg7OgycZrzDTOGs4ywCw6gZhn02FqyvHFtqE/h/S7GO4TfK0l5Plsb3duP0raOEVWoknbUwninTpuVuh03wdnFrY679qnV4rVCokLDGHJOc/jXkOpXErSXEPVPOJDewzj+dd94Pt7iz+FPi0XCkSholBHPBNcTDp8tzpNxextFthwXBcbuuOn416WFharVfn+h52InzUafpf8TvPhJKLC217VkUCW00Odoz/tNhB/6FXt/wADrt7H4XaFcBsPJrNuv/fTgV856TqE1hod5BE6ql3Z+VKCuSy7gePTkCvf/hkjRfCnwmMg51+0B/77WuTFRvKPnJHVRlak7dmfatfCP7ersPjHaoT8v9mRHHvlq+7q+Df2+Gx8ZrX/ALBkX82r26iujxcM2pngKtyK9j8BapLqPh6IyH95CfKY+uOh/KvGEbJr0P4R3z/2jLpp2lJV3jPZh6V4ua0eeg5LdH1+R4hqry9Ge5/Da1tr/wAR29rfAPC6tkE46KTWN4i8baLoPiK50+3he5KTMp8thtUZ9an0TzYLgtC22TYyqR7givCVaWHVJo7g5kSUhs+oPNeHhKKqJ36H0cov2129D7B+FGv6frc0fk7oZD/A/wDjXd+N76OKxNuxUvjtXyl4F8WpoksUwcEr/Dmug8R/Fe9uQWgigAxjDEmtKdWUKUqVtWzgxGVSqYqNZPRHS6w4eUt714V8YdVa615bFGzFbLyB/eNdA/xMuw7LNbwgYOCozz+Jry3Vb2S9vprqZt0krlmNdOBwsva80lsdOKmqdPlZt/DW1W88Y2isMrGS5/AV7TIxIJrwDw3q13pN8buxl8qYLgNtB/nXoHhTx5LeXYsdYEQaQ4SZF28+hHSnmWGqznzR2Rz4GrHk1O1kbmo+afKpUktwB1rz/X9SvZNUlC3MscaMVVUbAPvXk0qTqOx6yO/Uniq3ia3guvDV+lyAEELNu9CKpeE9QbULDbM+Z4uG46jsab8RrpLbwjeQ/aEjmmXaik8sM81VOm1VUetzOq1GDZ4VI2HPNMMlRynDUzNfaQjofn1SvZ6FqJua734bRwy3o8wqMEYzXnKPg11XgDzr3xHZadFKYvPkClh2Fc2Kg/Zs9fJ8XFVbS6n2trj2reHdPnFys88kCtIR64FeJfGmzTUPB9xJty9uwkHt61veKdek0PSreOGLzDgRopPAAHeuC8SeLprjQ7yK6SGNZYmVV9TXzyk5Voyij3aVD2VNqT01PJvDeu3nh3VhqVj5ZlEbx4kXIwwx0rpNC+ImofbRHq7iS3c43IuCn/1q4GZuTTUboPXivo6uEpVl76PkqWY1aE7Qeh7H4o8QQ6ZbxyMzyeZ9zaetcbL40Z5f9Q6rn+/ms/xleM8lpYrIHjtoFUkf3sc1zrHiuTCZbS5LyV2eljs7rU6nLTeh6LbapHfWgmic4PUdwa+wf2Lm3/DK9P8A1EX/APQVr4X8G3FujXMM7ldyZj9N1fbX7Ck7XHwpv3bqNUkH/jq1thMP7Ku7bEZtjliMti38Ta/A9m8eKr+D9TV/u+QxPPavlbVLrbbpeSKQJXlvmB/uopVAf/Hq+oPicrv4B1hIzh2tmAP1r46+LeqNZ6RqghDI3lpp8DYznOAwHpz/ADruxG6R87g/hbJPg615b6cmrPF891Lc3+SOWIBCfyqz8XbeSbwhcWxYtJDEjOxHJIYZ/XdWz4EuDpvh2HSjChFvHHbb+pGeX6j2NQ+N/JntJY7mQt5iPEQCACSMZOOuGzVwkk0iakLwbPAbWFY2WG4G61lIDk8bGHTn0Nb2m2st83ktPM2o2a5twcEMnUZ/Dj8qyWnike40yRWVR0+X5t1X9DkuDcwojO+pWZDKh5DKMfKPw5/D3rpoSaWp51dK+hT8XCy1NRbiNopZB+9Lg4SQcVz2oeKdSsoYdPbeY4CEye6rgY/Su58WWdre2K6vYxmKKU7ZlBwI5PUgdj3rkdQsFuUQTBVl2nLg8OAcZx+FZ1qMaj95FUKzppOLPStP8dTWfhWAaLGAbqXy440XazZHt75ql401jTW12yF9A1tc2ZQtKp3b3AGcg+9V/BXgrWbTwyuuxahYW+795bRyEs+MYJ4+7muD8aJrrzPPqNrNsPLShDg/jXytPCUFiJQptabvqfWxxMnRjOaf6FfxdrVzcajNK7OGY/Ltc7SPX61S8NCfUdYgNxdPGuQu/rxVa2tpLxjGZh8qZBb+VFhb3izGOGGSRh1EQzjP0r240404csTya05VKiu9Gz2PRl8O6frlu+jQwz6g/wAsk8zkkKQQxA7daxPHzfabyfUpJoHWRSqRQyb+nAz6etc1pO/Qrd7+4a6s9SUkRFl42kYP061jXmoIiMzS5kc7vlrzoYZ+254u/wDX5HpVasfq7pSdmVJJZFhkjyCMevNS+HfLW7M13KEiiUttzyxxwBVUTx3F2spUDOAV/rRraQwTFrc8cD6GvVS+z3PHqP3bm9oMlrNffZ3BdXbqEyR9O9aRmksrbUDE4LQ7lUkfeB7VzPhu9htLuPUGuxC6MDsxzW546u4Li+jubO5idHiG8pxlvf3rlqUpSrKFtH+hrTr2w0tdUZem3UwuT8y20Jxv4yenOM1I80lpILgXDyYOIyckr3H0qlZxeZLvlk2oOhAzVrFu7MI/MCAjAIzk+vWvXjFdEeLJtE1vJJNM9xvla4lJLMScsTW14O0WC71WLzMb94wN2OScVTsvsttbG5cM75+RQcfjXoHw1W3gtp9Umj2BDhf3XBIHGCT6HHvXZGzsjlqSsrnaa3eNai302JvMW1jI6dHPrXgHim9h1DXL2aaVmZSFiKD5Tg45rvvGOvNp2lzSFyLu6LCIdwTxu/Afqa8nkGYlbHXOfrXNi6ivynZl9Fpc7NDwxEzXG4chTzXoMun3drp1vc3EJhjnJMJcgFx6gdce9cZ4Wjyr44zzn0r0DSdL/tJyZrlYCIMxSTAkPjgIvuTXjVdZHu0dEdH4EiNhqek6hexXoh1C/ggieG5EauQ+SCvVhwa++q/PTQ7CSLx5omn3EomnsdQh2pHLvWPLqSABxn1r9C668L8LOLGr3kwooorqOIKKKKACiiigAooooAKKKKACiiigDzH9qT/khuv/AO9bf+lMVfD9fcH7Un/JDdf/AN62/wDSmKvh+gD9LqK4f/hbvwz/AOh10f8A7/Uf8Ld+Gf8A0Ouj/wDf6gDuKK4f/hb3wz/6HXR/+/1H/C3fhn/0Ouj/APf6gDuKK4f/AIW98M/+h10f/v8AUf8AC3fhn/0Ouj/9/qAO4orh/wDhbvwz/wCh10f/AL/Uf8Ld+Gf/AEOuj/8Af6gDuKK4f/hb3wz/AOh10f8A7/Uf8Ld+Gf8A0Ouj/wDf6gDuKK4f/hbvwz/6HXR/+/1H/C3fhn/0Ouj/APf6gDuK4v45Tx2vwl8R3EzBI47MszHsNwqP/hbvwz/6HXSP+/1c98SPH3w38VeBtV8PQ+PNFt3v4fJErSbgmWHJHeoqLmg0aUnyzi/M+Lda8d6fp0UqR77iZ1OxQuBz656Vx3wvuoJvG8Ed8ivDdTDepHGSc16tqXwJ8G3l9Lcf8L08MgO2cG1c4/8AH6dpHwN8H6fqEN5H8dPDJaJwwH2V+3/A64oYJQpOMd2j06mOdStGUtkc58fbY2fiyVrRFghYhowo4Axx+mK4G2vjIuLmGKbH+zg19KfEv4f+BvFzWMkPxj8O2ksEQSQtCzB8d/vDFcfH8DvBif8ANcfDJ/7dX/8Ai6yoYaoqKUlqaVsTD2rcHoeTwHTpF/eWgQ/7Khv8KsxWdi7cKQv+7g/oa9Zj+DPglR/yW7w1/wCAzf8AxVWYfhF4KT/mtnho/wDbu3/xVKeHr/ZNYYmh9r8meWW+iWcnSeZB/skg/wDoVbOnaJZQsv8ApF2/1lNemW/w08Dw4/4vN4bOP+mDf/FVej8B+BV/5rF4d/CFv/iq5Z4fGS0t+R108Tglrf8AB/5HnN4NPsLN7p4twjH8ZLFj2HNd9qWjSaPp2l3caJCl9AsmxT91u/NM1/4c+CNS08Wsfxm8ORHzFcsYGOQDnH3q7HWtP8G6hpWmWQ+Lnh1TYpsBaNiDx2G7isJYDEqKtHU0/tDD8z97T0f+RwOtXEn9gXxV/Lk8k7HwCQ3Y8+9eYS3viRFz/bQbjo1spr2i+8E+EbsbZfjV4d2f3RC2P/QqpSfDXwK6kH4yeHP+/Df/ABVXDB4qP2PyJqY7Dy2n+Z5H4X1DWNU1y9sbq8ixbxBwwt15zjt+NegeGvCsOqWN7qN3dB3s9jxhYVXJ3d61fD/wv8C6Zrl9qDfGbw3KtzEIwggYFcY5zu9q7jQNH8AaXpd/Zt8VvD8hulUBghG3Bz61GLwOKcv3UNLLsVhcfhVD97LW/meK6vqV5Nrd3ZT3DtBDgIgOAB9KqqS33c16ZP8AD7wJLrNxf/8AC4vDgWY/c8lsj8d1F14B8Esv+i/GPw1G3q0LH/2aiGXYiy938jSWaYZtvm/BnnlkGy2/AQckk10XhWzGpXQNtLHs2bw2eGGSOMVqRfDfwg+n6hbXnxr8NStdRqqMluy+Xhs/3q3fh74R8DeGLSOCf4v+HbvZF5YKxMvcn+9706+WV/Yy5VeXQinnFD2sU37vXc0PiFaiTw79jY583RJFz+Zr5j8LaZLo/iqyeS4S4tboNFvBOQSp4INfXmvN8PdSjiVfifoMeyya25BOSQfm6+9eR2Hwn8I2+oQXD/GzwtLHHIHKG2fnH/A6vLMFiaVOcKkbXOTMMZh6s4ThPbyfcxotEslkZlVyhGAGOccY/lUfiDwBqGvW0d9oswiuIIQiJvGG2/w4NelQeFPBUbMf+FveGSCMAeS3H/j1V7nwh4TedZLf40+HYVC42iJ+vr96t8Lh8VTq80o6GOJxGGq0uVS/Bnmvwms7zXfB+vQtbxrIbiNJE4CnYMHr9K4f4qaBZ+H7uJbWRQbgfPEvRSCOa+g/CHgnwFoeharp03xe8OzPfXX2hZUiZfLHORjdz1rkfE3wg8K65qTXdx8dPDIUcIv2VztH/fdddGnWjVm2tG7nHWqUXThaWqVjyKwlgTwpqgkhDyeTF5b45T58H88ivd/h2wX4Z+Cxkkv4gteP+BLWTbfB7wNHpF5ZN8avDTPPCsav9nbCkOGzjd7V3+gaF4C0nwx4e0k/Fjw/K+kajFeM4QgShCDtAzx061FfCzlKDS2aZpTxNNU5JvWx9ZV8Kft8LG3xXt2/5aLp0WPplq+s/wDhb3wz/wCh10f/AL/V89/tCeGfAnxT8bp4gtvi34f0uOO1S38qSNpCxGTnII9a9GcW1ocGGqxpybkuh8iR9a0dLuZrS4E8MjRuvRlNexj4GeCwc/8AC8fDP/gK/wD8XU6fBTwSo/5Lf4Z/8Bm/+KrGpSlJWsenhMZTpSTuczo/xAubP7P5tubh1A3sZMZrG8Y29tDcxavY3Jkhv90mxh80TZ5U+tei/wDCmvBY/wCa3+Gv/AZv/iqWf4P+EZoUif45eGSqZ2j7M/H/AI9XDTwHs5Xij35Z7h+X4tfmeOxahIH+8alk1GRlI3mvVf8AhSfgzP8AyXHwz/4DP/8AF0f8KT8Gf9Fw8M/+Az//ABdb/VPIwXEUbbnjc1yzZ+aqbvz1r3D/AIUn4L/6Lh4Z/wDAZ/8A4umN8EPBRH/JcPDP/gM//wAVWkaMl0POr5qqm7PE4pQhJq5aXEfno+eVIOK9f/4Uf4L/AOi4+Gf/AAFf/wCLoHwP8F/9Fx8M/wDgK/8A8XTlQb6GdHNPZta6HD6p4lvb+V/9IeKI4ARW7Uy31AThY38v5f4goBP19a73/hSXg7/oufhr/wABn/8Ai6P+FJ+Dgf8AkunhrP8A17P/APF1y/2fZWR664lproVfBF3HbwzDavLjJ74rm/izerc67GivlEgAA7Dua7m0+Enhq2OYvj14cH/bs/8A8XRf/CHwpey+bcfHPwwz4xn7K/8A8XXLTyqpCt7Toa1uIcLUpWW58+XXEp9KhJr3mT4GeC3Of+F5eGP/AAFf/wCLpv8AwonwX/0XLwz/AOAr/wDxde1GDSPkqleMpNo8JTlq1tE1CbStUt9QtziSFww/wr2FPgX4LU/8ly8Mf+Ar/wDxdP8A+FHeC/8AouXhn/wFf/4upnSclaxpQxUaUua+piah4vk11EuPPyoHEZ/hrnfEcn2zTX3MA0ZDAE9a9Ct/gr4QgkDx/HTw0CP+nZ//AIunzfBnwjLIXf46eGj/ANuz/wDxdebHLHCV4vQ+kfENGpRcJrVngM/DGo0PNe8yfAzwWx/5Ll4Y/wDAV/8A4umf8KJ8F7sj45eGf/AV/wD4uvU5GfLyqx5ro8RupWkIZuTgDPrVdua96HwN8FbNrfHDwwT6/ZX/APi6j/4UT4L/AOi5eGf/AAFf/wCLojHl0LqTUne54lCPKA45zmvuv9gg5+El+f8AqKSf+grXgv8Awo7waevxy8MZ/wCvV/8A4uvfv2dtS+Hvwt8H3Ph+6+JWham0l01wJoyYxggDGCT6URVncdepz0+WKPavHTKvhHU2cZVYGYj1xzXwl4tY6h4m0TTZH8wS6gbqaM9CqDccmvrrxd8SvhvrXhu/0qHx5o9u91CY1l83Ownvivn4eAfAa+JYtWHxi8PssUBjVGjYncT8zZ3dxxU1Y8zVjOg+SDTRraL8lvDuVMgebMQecyZ/ku6svUYlvHe32sjGPa27qCTn19d1dhBa/DuKOdV+KGgbpZN2cHCqFCgdfTP51TbS/ATXJm/4Wt4fGX3fcbPT6+pNZSjPodEKkFufNnjHTJ7TV5pwCbi3bEn+36MPqKjldoTbaxDISu4Bzjof8K958W+CfAGtyw3EXxe8PW88QK7jCSHUnkHnmsW1+F/gaFiv/C5vDbQvjfGYGwR3/iruhLmj72jPJqUnGXu6o8yS+ksUMkwS4sb1ds209GPt2NQR2qzNJpskgZfvW04P47TXp0vwp8Dbp44PjV4dS2l6o0DEj8d1a+lfDv4cQxmO/wDi54fuAi4gdYirpjpn5uRQ5ERp33PFNZ8QappNrYmWOWIRIYWXGFJHT9Kt3fxOm1jTBp14sbZj8tk8vgDGK978W+D/AIS654PfR/8AhZehLe/ufLunXIUIcngEZyCRXmY+BPw/DzSf8Ls8ObnPy5t2IH1+avKqZXQm+ZrU9WGZVacOTdHz3cXc0N7K1rujQ5TB9K6DwR4nk8PRXUckCkzkMGccr9P0r123+A3gdJNz/HDwyy+n2V//AIun3nwJ8DXCn/i+HhrccctbOcY9Pn6V2VMPCrDklsctPE1ITVRbo8d1jVri7SS4lmk2SfKAckN3xmuflOTiSPOeQQa+hf8AhSPhD+y/7PPxz8LtEHDrm0bIPt89RL8CPBQGP+F5eGT/ANur/wDxdFOhGmrI0rYuVZ8zWp4Ja/Z1cNIkgA9MdaiuoXmmYhyRnOCa9+b4DeCGOT8cPDP/AICv/wDF1JH8CPAyEH/hd/hnI/6dn/8Ai61jCzuYSqNqx89RWTs4Taze+KvLZlGZC3yrzgnBzX0TD8HfA8KbY/jV4XPqDbNg/wDj1Qt8GPBLNuPxs8Md/wDl2f8A+Kq2ZXZ4LENwVQAqr9761q29m00X7v5QRuxkZbHvXr8fwR8ELMHb44eGiuc4+zP/APFVrWnwn8DwzDzPjV4bkhBG2P7MwwPruq4OxEk+h5Z4Y0W4uJ3upTDHaISMP047Hmuuv9QgW18xs29nCvHy4zjvj+Vd6vgHwLkA/GLw4Ih92NYWCj/x6srWfhn4Wv7yGSP43+GI4YjnyzbOd/8AvfPzWzqxitDmVGdWXvqyPnzWtYk1bWEv5kVolkCpG3A2g9Kq3Kxvl4BsiMnCFslRXtcnwI8FuzEfHHwwoL7gBavgf+P1Ys/gf4HgLFvjd4Zcn/p2fj/x+vPqKUtT16coRVkcOuiw6HLaWyvNNNNbh5WKbYwSOin+L610VtLrV74bmt4borYWQDyISuAC3GCeep7V2Fj8K/BFq6P/AMLq8OsVxjMLnAz2+arrfDjwO8Jhb40aB5TlfMVY2AYDpn5ua5ZUqjeiO2Fako2bOO+GOpjSfFdilvYW73d1fwKtxIcmJd/z4Hcnpmv0Jr41svAnw803XLHUrP4u6E8dpPHMY3jJZtrA4BB74r6S/wCFu/DP/oddI/7/AFdGHjKKfMjjxUoza5TuKK4f/hbvwz/6HXSP+/1H/C3fhn/0Ouj/APf6ug5bM7iiuH/4W78M/wDoddH/AO/1H/C3fhn/ANDro/8A3+oCzO4orh/+Fu/DP/oddI/7/Uf8Ld+Gf/Q66R/3+oCzO4orh/8Ahbvwz/6HXR/+/wBR/wALd+Gf/Q66P/3+oCzO4orh/wDhbvwz/wCh10j/AL/Uf8Ld+Gf/AEOukf8Af6gOV9juKK4f/hbvwz/6HXSP+/1H/C3fhn/0Oukf9/qB8suxk/tSf8kN1/8A3rb/ANKYq+JGtrhYfOa3lEX98odv519Y/tD/ABG8C678IdZ0vSPFGm3t7Mbfy4Ypcs2J42OPoAT+FfMlz401+58Jw+FZtYkfSYZPMS3L8Z9PcDqBQHJLsf/Z">
            <a:extLst>
              <a:ext uri="{FF2B5EF4-FFF2-40B4-BE49-F238E27FC236}">
                <a16:creationId xmlns:a16="http://schemas.microsoft.com/office/drawing/2014/main" id="{01D39236-96A1-4BDD-A83A-B4D7FE959F4D}"/>
              </a:ext>
            </a:extLst>
          </p:cNvPr>
          <p:cNvSpPr>
            <a:spLocks noChangeAspect="1" noChangeArrowheads="1"/>
          </p:cNvSpPr>
          <p:nvPr/>
        </p:nvSpPr>
        <p:spPr bwMode="auto">
          <a:xfrm>
            <a:off x="3179297" y="512297"/>
            <a:ext cx="5367997" cy="53679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5" name="Picture 24">
            <a:extLst>
              <a:ext uri="{FF2B5EF4-FFF2-40B4-BE49-F238E27FC236}">
                <a16:creationId xmlns:a16="http://schemas.microsoft.com/office/drawing/2014/main" id="{3747CD0C-0C60-4987-B228-05ADD50EA52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66522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AD3E0-6E39-25FD-0882-7FF52C6809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9454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AE21-0808-BFF7-5888-11598FCCA1F6}"/>
              </a:ext>
            </a:extLst>
          </p:cNvPr>
          <p:cNvSpPr>
            <a:spLocks noGrp="1"/>
          </p:cNvSpPr>
          <p:nvPr>
            <p:ph type="title"/>
          </p:nvPr>
        </p:nvSpPr>
        <p:spPr>
          <a:xfrm>
            <a:off x="531876" y="0"/>
            <a:ext cx="11660124" cy="1609344"/>
          </a:xfrm>
        </p:spPr>
        <p:txBody>
          <a:bodyPr/>
          <a:lstStyle/>
          <a:p>
            <a:r>
              <a:rPr lang="en-US" dirty="0"/>
              <a:t>What is Jenkins Continuous Integration (CI)?</a:t>
            </a:r>
            <a:endParaRPr lang="en-IN" dirty="0"/>
          </a:p>
        </p:txBody>
      </p:sp>
      <p:sp>
        <p:nvSpPr>
          <p:cNvPr id="3" name="Content Placeholder 2">
            <a:extLst>
              <a:ext uri="{FF2B5EF4-FFF2-40B4-BE49-F238E27FC236}">
                <a16:creationId xmlns:a16="http://schemas.microsoft.com/office/drawing/2014/main" id="{B27C4D0E-97AC-382E-2B0E-61E15618DD2B}"/>
              </a:ext>
            </a:extLst>
          </p:cNvPr>
          <p:cNvSpPr>
            <a:spLocks noGrp="1"/>
          </p:cNvSpPr>
          <p:nvPr>
            <p:ph idx="1"/>
          </p:nvPr>
        </p:nvSpPr>
        <p:spPr>
          <a:xfrm>
            <a:off x="531876" y="1969108"/>
            <a:ext cx="11128248" cy="4562856"/>
          </a:xfrm>
        </p:spPr>
        <p:txBody>
          <a:bodyPr/>
          <a:lstStyle/>
          <a:p>
            <a:r>
              <a:rPr lang="en-US" dirty="0"/>
              <a:t>Jenkins Continuous integration means whenever new code is committed to remote repositories like GitHub, GitLab, etc. Continuous Integration (CI) will continuously build, tested, and merged into a shared repository.</a:t>
            </a:r>
          </a:p>
          <a:p>
            <a:endParaRPr lang="en-US" dirty="0"/>
          </a:p>
          <a:p>
            <a:r>
              <a:rPr lang="en-US" dirty="0"/>
              <a:t>Benefits of Continuous Integration (CI)</a:t>
            </a:r>
          </a:p>
          <a:p>
            <a:r>
              <a:rPr lang="en-US" dirty="0"/>
              <a:t>We can maintain the reports of the projects</a:t>
            </a:r>
          </a:p>
          <a:p>
            <a:r>
              <a:rPr lang="en-US" dirty="0"/>
              <a:t>Deployments can be made within the given time</a:t>
            </a:r>
          </a:p>
          <a:p>
            <a:r>
              <a:rPr lang="en-US" dirty="0"/>
              <a:t>Bugs can be found quickly</a:t>
            </a:r>
            <a:endParaRPr lang="en-IN" dirty="0"/>
          </a:p>
        </p:txBody>
      </p:sp>
    </p:spTree>
    <p:extLst>
      <p:ext uri="{BB962C8B-B14F-4D97-AF65-F5344CB8AC3E}">
        <p14:creationId xmlns:p14="http://schemas.microsoft.com/office/powerpoint/2010/main" val="161103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B666-88ED-6566-457F-4B45C02229C4}"/>
              </a:ext>
            </a:extLst>
          </p:cNvPr>
          <p:cNvSpPr>
            <a:spLocks noGrp="1"/>
          </p:cNvSpPr>
          <p:nvPr>
            <p:ph type="title"/>
          </p:nvPr>
        </p:nvSpPr>
        <p:spPr/>
        <p:txBody>
          <a:bodyPr/>
          <a:lstStyle/>
          <a:p>
            <a:r>
              <a:rPr lang="en-US" dirty="0"/>
              <a:t>What is Jenkins Continuous Deployment/Delivery (CD)?</a:t>
            </a:r>
            <a:endParaRPr lang="en-IN" dirty="0"/>
          </a:p>
        </p:txBody>
      </p:sp>
      <p:sp>
        <p:nvSpPr>
          <p:cNvPr id="3" name="Content Placeholder 2">
            <a:extLst>
              <a:ext uri="{FF2B5EF4-FFF2-40B4-BE49-F238E27FC236}">
                <a16:creationId xmlns:a16="http://schemas.microsoft.com/office/drawing/2014/main" id="{131BEBE4-B1DD-803A-FD97-23BC0B1716F9}"/>
              </a:ext>
            </a:extLst>
          </p:cNvPr>
          <p:cNvSpPr>
            <a:spLocks noGrp="1"/>
          </p:cNvSpPr>
          <p:nvPr>
            <p:ph idx="1"/>
          </p:nvPr>
        </p:nvSpPr>
        <p:spPr/>
        <p:txBody>
          <a:bodyPr/>
          <a:lstStyle/>
          <a:p>
            <a:r>
              <a:rPr lang="en-US" dirty="0"/>
              <a:t>Continuous Deployment</a:t>
            </a:r>
          </a:p>
          <a:p>
            <a:r>
              <a:rPr lang="en-US" dirty="0"/>
              <a:t>Continuous Deployment means automating the further stages of the pipeline automatically or manually deploying the application/code to different environments like Dev, Test, and Production. Automating the build is the main component of Continuous Integration and Continuous Deployment.</a:t>
            </a:r>
          </a:p>
          <a:p>
            <a:endParaRPr lang="en-US" dirty="0"/>
          </a:p>
          <a:p>
            <a:r>
              <a:rPr lang="en-US" dirty="0"/>
              <a:t>Continuous Delivery</a:t>
            </a:r>
          </a:p>
          <a:p>
            <a:r>
              <a:rPr lang="en-US" dirty="0"/>
              <a:t>Each and every build that passed all automated tests and was able to be fully automated and delivered into production only required one click of human intervention is called Continuous Delivery.</a:t>
            </a:r>
            <a:endParaRPr lang="en-IN" dirty="0"/>
          </a:p>
        </p:txBody>
      </p:sp>
    </p:spTree>
    <p:extLst>
      <p:ext uri="{BB962C8B-B14F-4D97-AF65-F5344CB8AC3E}">
        <p14:creationId xmlns:p14="http://schemas.microsoft.com/office/powerpoint/2010/main" val="2988205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8511-306E-0BFB-2AA6-37653A9917D5}"/>
              </a:ext>
            </a:extLst>
          </p:cNvPr>
          <p:cNvSpPr>
            <a:spLocks noGrp="1"/>
          </p:cNvSpPr>
          <p:nvPr>
            <p:ph type="title"/>
          </p:nvPr>
        </p:nvSpPr>
        <p:spPr>
          <a:xfrm>
            <a:off x="0" y="1"/>
            <a:ext cx="12192000" cy="1064302"/>
          </a:xfrm>
        </p:spPr>
        <p:txBody>
          <a:bodyPr>
            <a:normAutofit/>
          </a:bodyPr>
          <a:lstStyle/>
          <a:p>
            <a:r>
              <a:rPr lang="en-US" dirty="0"/>
              <a:t>Advantages and Disadvantages of Jenkins</a:t>
            </a:r>
            <a:endParaRPr lang="en-IN" dirty="0"/>
          </a:p>
        </p:txBody>
      </p:sp>
      <p:sp>
        <p:nvSpPr>
          <p:cNvPr id="5" name="Text Placeholder 4">
            <a:extLst>
              <a:ext uri="{FF2B5EF4-FFF2-40B4-BE49-F238E27FC236}">
                <a16:creationId xmlns:a16="http://schemas.microsoft.com/office/drawing/2014/main" id="{A193E8F4-2CF2-1028-C71E-7A2BF400A1EC}"/>
              </a:ext>
            </a:extLst>
          </p:cNvPr>
          <p:cNvSpPr>
            <a:spLocks noGrp="1"/>
          </p:cNvSpPr>
          <p:nvPr>
            <p:ph type="body" idx="1"/>
          </p:nvPr>
        </p:nvSpPr>
        <p:spPr>
          <a:xfrm>
            <a:off x="0" y="1058907"/>
            <a:ext cx="5824728" cy="640080"/>
          </a:xfrm>
        </p:spPr>
        <p:txBody>
          <a:bodyPr/>
          <a:lstStyle/>
          <a:p>
            <a:r>
              <a:rPr lang="en-IN" dirty="0"/>
              <a:t>Advantages of Jenkins</a:t>
            </a:r>
          </a:p>
        </p:txBody>
      </p:sp>
      <p:sp>
        <p:nvSpPr>
          <p:cNvPr id="6" name="Content Placeholder 5">
            <a:extLst>
              <a:ext uri="{FF2B5EF4-FFF2-40B4-BE49-F238E27FC236}">
                <a16:creationId xmlns:a16="http://schemas.microsoft.com/office/drawing/2014/main" id="{4FBD9AE5-8060-6120-CD51-C981DE9B7B8A}"/>
              </a:ext>
            </a:extLst>
          </p:cNvPr>
          <p:cNvSpPr>
            <a:spLocks noGrp="1"/>
          </p:cNvSpPr>
          <p:nvPr>
            <p:ph sz="half" idx="2"/>
          </p:nvPr>
        </p:nvSpPr>
        <p:spPr>
          <a:xfrm>
            <a:off x="0" y="1698987"/>
            <a:ext cx="5824728" cy="5159012"/>
          </a:xfrm>
        </p:spPr>
        <p:txBody>
          <a:bodyPr/>
          <a:lstStyle/>
          <a:p>
            <a:r>
              <a:rPr lang="en-US" dirty="0"/>
              <a:t>Automates build, test, and deployment processes.</a:t>
            </a:r>
          </a:p>
          <a:p>
            <a:r>
              <a:rPr lang="en-US" dirty="0"/>
              <a:t>Supports continuous integration and continuous.</a:t>
            </a:r>
          </a:p>
          <a:p>
            <a:r>
              <a:rPr lang="en-IN" dirty="0"/>
              <a:t>delivery (CI/CD) pipelines.</a:t>
            </a:r>
          </a:p>
          <a:p>
            <a:r>
              <a:rPr lang="en-US" dirty="0"/>
              <a:t>Provides extensive plugin ecosystem for customization.</a:t>
            </a:r>
          </a:p>
          <a:p>
            <a:r>
              <a:rPr lang="en-US" dirty="0"/>
              <a:t>Facilitates collaboration and team productivity.</a:t>
            </a:r>
          </a:p>
          <a:p>
            <a:r>
              <a:rPr lang="en-US" dirty="0"/>
              <a:t>Enables monitoring and reporting of build statuses.</a:t>
            </a:r>
          </a:p>
          <a:p>
            <a:r>
              <a:rPr lang="en-US" dirty="0"/>
              <a:t>Helps in detecting and fixing bugs early.</a:t>
            </a:r>
            <a:endParaRPr lang="en-IN" dirty="0"/>
          </a:p>
        </p:txBody>
      </p:sp>
      <p:sp>
        <p:nvSpPr>
          <p:cNvPr id="7" name="Text Placeholder 6">
            <a:extLst>
              <a:ext uri="{FF2B5EF4-FFF2-40B4-BE49-F238E27FC236}">
                <a16:creationId xmlns:a16="http://schemas.microsoft.com/office/drawing/2014/main" id="{8C429F07-DB87-2AC0-DB3A-07DBAA716DF4}"/>
              </a:ext>
            </a:extLst>
          </p:cNvPr>
          <p:cNvSpPr>
            <a:spLocks noGrp="1"/>
          </p:cNvSpPr>
          <p:nvPr>
            <p:ph type="body" sz="quarter" idx="3"/>
          </p:nvPr>
        </p:nvSpPr>
        <p:spPr>
          <a:xfrm>
            <a:off x="6367272" y="1058907"/>
            <a:ext cx="5824728" cy="640080"/>
          </a:xfrm>
        </p:spPr>
        <p:txBody>
          <a:bodyPr/>
          <a:lstStyle/>
          <a:p>
            <a:r>
              <a:rPr lang="en-IN" dirty="0"/>
              <a:t>Disadvantages of Jenkins</a:t>
            </a:r>
          </a:p>
        </p:txBody>
      </p:sp>
      <p:sp>
        <p:nvSpPr>
          <p:cNvPr id="8" name="Content Placeholder 7">
            <a:extLst>
              <a:ext uri="{FF2B5EF4-FFF2-40B4-BE49-F238E27FC236}">
                <a16:creationId xmlns:a16="http://schemas.microsoft.com/office/drawing/2014/main" id="{C7E90F2F-4AA8-C845-5865-DC8A218C16B7}"/>
              </a:ext>
            </a:extLst>
          </p:cNvPr>
          <p:cNvSpPr>
            <a:spLocks noGrp="1"/>
          </p:cNvSpPr>
          <p:nvPr>
            <p:ph sz="quarter" idx="4"/>
          </p:nvPr>
        </p:nvSpPr>
        <p:spPr>
          <a:xfrm>
            <a:off x="6364224" y="1698987"/>
            <a:ext cx="5824728" cy="5159012"/>
          </a:xfrm>
        </p:spPr>
        <p:txBody>
          <a:bodyPr/>
          <a:lstStyle/>
          <a:p>
            <a:r>
              <a:rPr lang="en-US" dirty="0"/>
              <a:t>Requires initial setup and configuration.</a:t>
            </a:r>
          </a:p>
          <a:p>
            <a:r>
              <a:rPr lang="en-US" dirty="0"/>
              <a:t>Can be complex to manage for large projects or teams.</a:t>
            </a:r>
          </a:p>
          <a:p>
            <a:r>
              <a:rPr lang="en-US" dirty="0"/>
              <a:t>Requires dedicated infrastructure and maintenance.</a:t>
            </a:r>
          </a:p>
          <a:p>
            <a:r>
              <a:rPr lang="en-US" dirty="0"/>
              <a:t>May encounter plugin compatibility issues.</a:t>
            </a:r>
          </a:p>
          <a:p>
            <a:r>
              <a:rPr lang="en-US" dirty="0"/>
              <a:t>Steeper learning curve for beginners.</a:t>
            </a:r>
          </a:p>
          <a:p>
            <a:r>
              <a:rPr lang="en-US" dirty="0"/>
              <a:t>Can lead to dependency on automation.</a:t>
            </a:r>
          </a:p>
          <a:p>
            <a:r>
              <a:rPr lang="en-US" dirty="0"/>
              <a:t>May require additional resources for optimal performance.</a:t>
            </a:r>
          </a:p>
          <a:p>
            <a:r>
              <a:rPr lang="en-US" dirty="0"/>
              <a:t>Risk of security vulnerabilities if not properly configured.</a:t>
            </a:r>
            <a:endParaRPr lang="en-IN" dirty="0"/>
          </a:p>
        </p:txBody>
      </p:sp>
    </p:spTree>
    <p:extLst>
      <p:ext uri="{BB962C8B-B14F-4D97-AF65-F5344CB8AC3E}">
        <p14:creationId xmlns:p14="http://schemas.microsoft.com/office/powerpoint/2010/main" val="28605263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297</TotalTime>
  <Words>2272</Words>
  <Application>Microsoft Office PowerPoint</Application>
  <PresentationFormat>Widescreen</PresentationFormat>
  <Paragraphs>231</Paragraphs>
  <Slides>68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Rockwell</vt:lpstr>
      <vt:lpstr>Rockwell Condensed</vt:lpstr>
      <vt:lpstr>sohne</vt:lpstr>
      <vt:lpstr>Wingdings</vt:lpstr>
      <vt:lpstr>Wood Type</vt:lpstr>
      <vt:lpstr>       Project-1</vt:lpstr>
      <vt:lpstr>Deploy swiggy application by using Jenkins &amp;&amp; docker</vt:lpstr>
      <vt:lpstr>PowerPoint Presentation</vt:lpstr>
      <vt:lpstr>What is Jenkins?</vt:lpstr>
      <vt:lpstr>Why Organizations use Jenkins?</vt:lpstr>
      <vt:lpstr>What is Jenkins CI/CD Pipeline?</vt:lpstr>
      <vt:lpstr>What is Jenkins Continuous Integration (CI)?</vt:lpstr>
      <vt:lpstr>What is Jenkins Continuous Deployment/Delivery (CD)?</vt:lpstr>
      <vt:lpstr>Advantages and Disadvantages of Jenkins</vt:lpstr>
      <vt:lpstr>       Docker </vt:lpstr>
      <vt:lpstr>PowerPoint Presentation</vt:lpstr>
      <vt:lpstr>What is Docker?</vt:lpstr>
      <vt:lpstr>Why Docker is popular?</vt:lpstr>
      <vt:lpstr>Key Components of Docker</vt:lpstr>
      <vt:lpstr>What is Docker Architecture and How Docker Works?</vt:lpstr>
      <vt:lpstr>Docker Architecture </vt:lpstr>
      <vt:lpstr>Docker Commands</vt:lpstr>
      <vt:lpstr>Use Cases of Docker </vt:lpstr>
      <vt:lpstr>  Sonarqube &amp;&amp;     sonar analysis</vt:lpstr>
      <vt:lpstr>PowerPoint Presentation</vt:lpstr>
      <vt:lpstr>What is SonarQube?</vt:lpstr>
      <vt:lpstr>Why SonarQube is Important?</vt:lpstr>
      <vt:lpstr>What is sonar analysis?</vt:lpstr>
      <vt:lpstr>Step 1 — Create an EC2 instance</vt:lpstr>
      <vt:lpstr>Click “Launch Instance” to begin the process of creating an EC2 instance.</vt:lpstr>
      <vt:lpstr>Give the instance a name</vt:lpstr>
      <vt:lpstr>Choose the Amazon machine image which should be selected by default.</vt:lpstr>
      <vt:lpstr>In the configure key pair step, you have the option of selecting an existing key pair or creating a new one as shown in the image below:</vt:lpstr>
      <vt:lpstr>PowerPoint Presentation</vt:lpstr>
      <vt:lpstr>In the network settings, you can select an existing security group or create a new one as shown in the image below:</vt:lpstr>
      <vt:lpstr>Configure storage should be set by default</vt:lpstr>
      <vt:lpstr>In the summary you can review the setup configuration. Then, click launch instance to start an EC2 instance.</vt:lpstr>
      <vt:lpstr>Step 2 — Configure security group</vt:lpstr>
      <vt:lpstr>Select the Edit inbound rules</vt:lpstr>
      <vt:lpstr>click Add rule then add the rule as highlighted in the image below. Then click the save rules to apply the changes</vt:lpstr>
      <vt:lpstr>Step 3 —  Connect your EC2 instance using ssh </vt:lpstr>
      <vt:lpstr>Jenkins installation path</vt:lpstr>
      <vt:lpstr>PowerPoint Presentation</vt:lpstr>
      <vt:lpstr>Docker installation path</vt:lpstr>
      <vt:lpstr>PowerPoint Presentation</vt:lpstr>
      <vt:lpstr>PowerPoint Presentation</vt:lpstr>
      <vt:lpstr>PowerPoint Presentation</vt:lpstr>
      <vt:lpstr>PowerPoint Presentation</vt:lpstr>
      <vt:lpstr>Step 1: Log in to the Jenkins dashboard</vt:lpstr>
      <vt:lpstr>Step 2: Create the Jenkins pipeline</vt:lpstr>
      <vt:lpstr>Step 3: Configure pipeline options</vt:lpstr>
      <vt:lpstr>Step 4: Create a pipeline script</vt:lpstr>
      <vt:lpstr>PowerPoint Presentation</vt:lpstr>
      <vt:lpstr>PowerPoint Presentation</vt:lpstr>
      <vt:lpstr>PowerPoint Presentation</vt:lpstr>
      <vt:lpstr>PowerPoint Presentation</vt:lpstr>
      <vt:lpstr>Step 5: Trigger the pipeline manually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Project-1</dc:title>
  <dc:creator>Prasanth Pasupuleti</dc:creator>
  <cp:lastModifiedBy>Hp</cp:lastModifiedBy>
  <cp:revision>10</cp:revision>
  <dcterms:created xsi:type="dcterms:W3CDTF">2025-02-20T11:04:14Z</dcterms:created>
  <dcterms:modified xsi:type="dcterms:W3CDTF">2025-03-11T14:33:00Z</dcterms:modified>
</cp:coreProperties>
</file>